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48F3-A480-4A62-816C-85AF7C3D94A0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C0E7-DFA7-41EC-9F43-3FC48461D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323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48F3-A480-4A62-816C-85AF7C3D94A0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C0E7-DFA7-41EC-9F43-3FC48461D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191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48F3-A480-4A62-816C-85AF7C3D94A0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C0E7-DFA7-41EC-9F43-3FC48461D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974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48F3-A480-4A62-816C-85AF7C3D94A0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C0E7-DFA7-41EC-9F43-3FC48461D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84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48F3-A480-4A62-816C-85AF7C3D94A0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C0E7-DFA7-41EC-9F43-3FC48461D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68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48F3-A480-4A62-816C-85AF7C3D94A0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C0E7-DFA7-41EC-9F43-3FC48461D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641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48F3-A480-4A62-816C-85AF7C3D94A0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C0E7-DFA7-41EC-9F43-3FC48461D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774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48F3-A480-4A62-816C-85AF7C3D94A0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C0E7-DFA7-41EC-9F43-3FC48461D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968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48F3-A480-4A62-816C-85AF7C3D94A0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C0E7-DFA7-41EC-9F43-3FC48461D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633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48F3-A480-4A62-816C-85AF7C3D94A0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C0E7-DFA7-41EC-9F43-3FC48461D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83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48F3-A480-4A62-816C-85AF7C3D94A0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C0E7-DFA7-41EC-9F43-3FC48461D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88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248F3-A480-4A62-816C-85AF7C3D94A0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C0E7-DFA7-41EC-9F43-3FC48461D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142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Black </a:t>
            </a:r>
            <a:r>
              <a:rPr lang="en-US" dirty="0" smtClean="0">
                <a:solidFill>
                  <a:schemeClr val="bg1"/>
                </a:solidFill>
              </a:rPr>
              <a:t>Death,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100 Years’ </a:t>
            </a:r>
            <a:r>
              <a:rPr lang="en-US" dirty="0" smtClean="0">
                <a:solidFill>
                  <a:schemeClr val="bg1"/>
                </a:solidFill>
              </a:rPr>
              <a:t>War, Church Breakdown, and Medieval Russia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8/26/11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35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Wycliffe and Huss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Wycliffe/</a:t>
            </a:r>
            <a:r>
              <a:rPr lang="en-US" dirty="0" err="1" smtClean="0">
                <a:solidFill>
                  <a:schemeClr val="bg1"/>
                </a:solidFill>
              </a:rPr>
              <a:t>Lollards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Donatism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Vernacular, Eucharist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Huss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505200"/>
            <a:ext cx="2476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581400"/>
            <a:ext cx="235373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Great Schism/</a:t>
            </a:r>
            <a:r>
              <a:rPr lang="en-US" dirty="0" err="1" smtClean="0">
                <a:solidFill>
                  <a:schemeClr val="bg1"/>
                </a:solidFill>
              </a:rPr>
              <a:t>Conciliar</a:t>
            </a:r>
            <a:r>
              <a:rPr lang="en-US" dirty="0" smtClean="0">
                <a:solidFill>
                  <a:schemeClr val="bg1"/>
                </a:solidFill>
              </a:rPr>
              <a:t> Movement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“Babylonian Captivity”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Urban VI (It.) and Clement VII (Fr.)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Solutions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Cession of both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Resignation of one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Conciliar</a:t>
            </a:r>
            <a:r>
              <a:rPr lang="en-US" dirty="0" smtClean="0">
                <a:solidFill>
                  <a:schemeClr val="bg1"/>
                </a:solidFill>
              </a:rPr>
              <a:t> Theory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Council of Pisa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Alex V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Council of Constance</a:t>
            </a:r>
          </a:p>
          <a:p>
            <a:pPr lvl="1"/>
            <a:r>
              <a:rPr lang="en-US" i="1" dirty="0" err="1" smtClean="0">
                <a:solidFill>
                  <a:schemeClr val="bg1"/>
                </a:solidFill>
              </a:rPr>
              <a:t>Sacrosancta</a:t>
            </a:r>
            <a:r>
              <a:rPr lang="en-US" dirty="0" smtClean="0">
                <a:solidFill>
                  <a:schemeClr val="bg1"/>
                </a:solidFill>
              </a:rPr>
              <a:t> and Martin V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328040"/>
            <a:ext cx="1981200" cy="278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505200"/>
            <a:ext cx="2214563" cy="30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819400"/>
            <a:ext cx="160995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Council of Basel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Four Articles of Prague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Hussites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Eucharist for laity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Free preaching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No clergy in secular offices/holding property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Punishment for sinful clergy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Consequences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Medieval Russia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Choice of state religion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Greek Orthodoxy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Kiev as a center of politics and culture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Rivalry of three cultures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Great, White, Little (</a:t>
            </a:r>
            <a:r>
              <a:rPr lang="en-US" dirty="0" err="1" smtClean="0">
                <a:solidFill>
                  <a:schemeClr val="bg1"/>
                </a:solidFill>
              </a:rPr>
              <a:t>Uk</a:t>
            </a:r>
            <a:r>
              <a:rPr lang="en-US" dirty="0" smtClean="0">
                <a:solidFill>
                  <a:schemeClr val="bg1"/>
                </a:solidFill>
              </a:rPr>
              <a:t>.)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Russian </a:t>
            </a:r>
            <a:r>
              <a:rPr lang="en-US" dirty="0" err="1" smtClean="0">
                <a:solidFill>
                  <a:schemeClr val="bg1"/>
                </a:solidFill>
              </a:rPr>
              <a:t>gov’t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Mon., </a:t>
            </a:r>
            <a:r>
              <a:rPr lang="en-US" dirty="0" err="1" smtClean="0">
                <a:solidFill>
                  <a:schemeClr val="bg1"/>
                </a:solidFill>
              </a:rPr>
              <a:t>Aris</a:t>
            </a:r>
            <a:r>
              <a:rPr lang="en-US" dirty="0" smtClean="0">
                <a:solidFill>
                  <a:schemeClr val="bg1"/>
                </a:solidFill>
              </a:rPr>
              <a:t>., Dem.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Social divisions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Free (clergy, officers, boyars, townspeople, peasants) vs. slave (POW)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Semi-free (debtors)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Mongolian BBQ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Tatar/Mongols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Ghengis</a:t>
            </a:r>
            <a:r>
              <a:rPr lang="en-US" dirty="0" smtClean="0">
                <a:solidFill>
                  <a:schemeClr val="bg1"/>
                </a:solidFill>
              </a:rPr>
              <a:t> Khan and </a:t>
            </a:r>
            <a:r>
              <a:rPr lang="en-US" dirty="0" err="1" smtClean="0">
                <a:solidFill>
                  <a:schemeClr val="bg1"/>
                </a:solidFill>
              </a:rPr>
              <a:t>Batu</a:t>
            </a:r>
            <a:r>
              <a:rPr lang="en-US" dirty="0" smtClean="0">
                <a:solidFill>
                  <a:schemeClr val="bg1"/>
                </a:solidFill>
              </a:rPr>
              <a:t> Khan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Golden Horde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Slavery and harems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Cultural diffusion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Dimitri</a:t>
            </a:r>
            <a:r>
              <a:rPr lang="en-US" dirty="0" smtClean="0">
                <a:solidFill>
                  <a:schemeClr val="bg1"/>
                </a:solidFill>
              </a:rPr>
              <a:t> defeats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267200"/>
            <a:ext cx="21812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962400"/>
            <a:ext cx="2243137" cy="253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Black Death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was it?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was it caused?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were the symptoms?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were some “remedies”?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were the believed causes?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were social and economic consequences?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1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qed.princeton.edu/images/a/a3/The_Spread_of_the_Black_Death_in_Europe,_1347_to_13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225939" cy="65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54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saudiaramcoworld.com/issue/200703/images/rediscovering/SCI_a024411_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4876800" cy="660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1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228" y="785813"/>
            <a:ext cx="8637372" cy="508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53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100 Years’ War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Causes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Progress of the War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Conflict during Reign of Ed III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French Defeat and Treaty of Troyes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Joan of Arc and the War’s Conclusion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9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historicalstockphotos.com/images/xsmall/996_joan_of_a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589" y="76200"/>
            <a:ext cx="4339674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40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Church Politics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Plentitude of Power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Benefices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Political power of the church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Sequestering of bishops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Boniface vs. Phil and Ed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Clerical </a:t>
            </a:r>
            <a:r>
              <a:rPr lang="en-US" i="1" dirty="0" err="1" smtClean="0">
                <a:solidFill>
                  <a:schemeClr val="bg1"/>
                </a:solidFill>
              </a:rPr>
              <a:t>Laicos</a:t>
            </a:r>
            <a:endParaRPr lang="en-US" i="1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 court hearing or money exportation</a:t>
            </a:r>
          </a:p>
          <a:p>
            <a:r>
              <a:rPr lang="en-US" i="1" dirty="0" err="1" smtClean="0">
                <a:solidFill>
                  <a:schemeClr val="bg1"/>
                </a:solidFill>
              </a:rPr>
              <a:t>Unam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Sanctam</a:t>
            </a:r>
            <a:endParaRPr lang="en-US" i="1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Death of Boniface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990600"/>
            <a:ext cx="1752600" cy="280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038600"/>
            <a:ext cx="2297208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7314" y="1600200"/>
            <a:ext cx="1664589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Avignon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Moving the papacy to Avignon (Fr.)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Annates</a:t>
            </a:r>
            <a:r>
              <a:rPr lang="en-US" dirty="0" smtClean="0">
                <a:solidFill>
                  <a:schemeClr val="bg1"/>
                </a:solidFill>
              </a:rPr>
              <a:t> and indulgences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Opposition to Avignon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269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Black Death, 100 Years’ War, Church Breakdown, and Medieval Russia</vt:lpstr>
      <vt:lpstr>Black Death</vt:lpstr>
      <vt:lpstr>Slide 3</vt:lpstr>
      <vt:lpstr>Slide 4</vt:lpstr>
      <vt:lpstr>Slide 5</vt:lpstr>
      <vt:lpstr>100 Years’ War</vt:lpstr>
      <vt:lpstr>Slide 7</vt:lpstr>
      <vt:lpstr>Church Politics</vt:lpstr>
      <vt:lpstr>Avignon</vt:lpstr>
      <vt:lpstr>Wycliffe and Huss</vt:lpstr>
      <vt:lpstr>The Great Schism/Conciliar Movement</vt:lpstr>
      <vt:lpstr>Council of Basel</vt:lpstr>
      <vt:lpstr>Medieval Russia</vt:lpstr>
      <vt:lpstr>Mongolian BBQ</vt:lpstr>
    </vt:vector>
  </TitlesOfParts>
  <Company>Guilford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Black Death and 100 Years’ War</dc:title>
  <dc:creator>Kiste, Andrew</dc:creator>
  <cp:lastModifiedBy> </cp:lastModifiedBy>
  <cp:revision>4</cp:revision>
  <dcterms:created xsi:type="dcterms:W3CDTF">2011-08-25T17:37:23Z</dcterms:created>
  <dcterms:modified xsi:type="dcterms:W3CDTF">2011-08-29T12:18:09Z</dcterms:modified>
</cp:coreProperties>
</file>