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EE30F9-C4A0-4A23-A6C9-A3B831E12BC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3925E-AAF5-47EC-9BE8-0DFB4A8F2F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Causes of WWI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Alliances Drawn Into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 declares war on Serbia</a:t>
            </a:r>
          </a:p>
          <a:p>
            <a:r>
              <a:rPr lang="en-US" dirty="0" smtClean="0"/>
              <a:t>Russia (Austrian ally) enters war by settling on Russian and German borders</a:t>
            </a:r>
          </a:p>
          <a:p>
            <a:r>
              <a:rPr lang="en-US" dirty="0" smtClean="0"/>
              <a:t>Germany takes this as threat, declares war on Russia and France</a:t>
            </a:r>
          </a:p>
          <a:p>
            <a:r>
              <a:rPr lang="en-US" dirty="0" smtClean="0"/>
              <a:t>Russia asks France for help, Britain steps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Settled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Central Powers</a:t>
            </a:r>
          </a:p>
          <a:p>
            <a:pPr lvl="1"/>
            <a:r>
              <a:rPr lang="en-US" sz="2000" b="1" dirty="0" smtClean="0"/>
              <a:t>Austria-Hungary, Germany, Bulgaria, Ottoman Empire</a:t>
            </a:r>
          </a:p>
          <a:p>
            <a:r>
              <a:rPr lang="en-US" b="1" dirty="0" smtClean="0"/>
              <a:t>Allies/Allied Powers</a:t>
            </a:r>
          </a:p>
          <a:p>
            <a:pPr lvl="1"/>
            <a:r>
              <a:rPr lang="en-US" sz="2000" b="1" dirty="0" smtClean="0"/>
              <a:t>Great Britain, France, Russia, Japan, Italy (switches sides from CP)</a:t>
            </a:r>
          </a:p>
          <a:p>
            <a:r>
              <a:rPr lang="en-US" dirty="0" smtClean="0"/>
              <a:t>Young men march off to war, believe the war will be short (over by Christmas)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5410200"/>
            <a:ext cx="381000" cy="1846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5779532"/>
            <a:ext cx="381000" cy="3164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2057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Triple Entente</a:t>
            </a:r>
          </a:p>
          <a:p>
            <a:r>
              <a:rPr lang="en-US" dirty="0" smtClean="0"/>
              <a:t>Triple Alliance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5410200"/>
            <a:ext cx="2667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2590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" y="2209800"/>
            <a:ext cx="571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N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38200" y="25908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3238500"/>
            <a:ext cx="133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3048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3048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pic>
        <p:nvPicPr>
          <p:cNvPr id="1028" name="Picture 4" descr="http://www.nationalarchives.gov.uk/pathways/firstworldwar/maps/map_images/Europe19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29"/>
            <a:ext cx="9144000" cy="683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096000" y="6324600"/>
            <a:ext cx="14859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1”=500 mi.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27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/>
          <a:lstStyle/>
          <a:p>
            <a:r>
              <a:rPr lang="en-US" b="1" dirty="0" smtClean="0"/>
              <a:t>Growth of nationalism</a:t>
            </a:r>
            <a:r>
              <a:rPr lang="en-US" dirty="0" smtClean="0"/>
              <a:t>, deep devotion to one’s nation</a:t>
            </a:r>
          </a:p>
          <a:p>
            <a:r>
              <a:rPr lang="en-US" b="1" dirty="0" smtClean="0"/>
              <a:t>Competition between nations to overpower one another</a:t>
            </a:r>
          </a:p>
          <a:p>
            <a:r>
              <a:rPr lang="en-US" b="1" dirty="0" smtClean="0"/>
              <a:t>Rivalry among Europe’s great powers </a:t>
            </a:r>
            <a:r>
              <a:rPr lang="en-US" dirty="0" smtClean="0"/>
              <a:t>(Germany, Austria-Hungary, Great Britain, Russia, Italy, France)</a:t>
            </a:r>
          </a:p>
          <a:p>
            <a:r>
              <a:rPr lang="en-US" b="1" dirty="0" smtClean="0"/>
              <a:t>Sources of rivalry:</a:t>
            </a:r>
          </a:p>
          <a:p>
            <a:pPr lvl="1"/>
            <a:r>
              <a:rPr lang="en-US" sz="2000" b="1" dirty="0" smtClean="0"/>
              <a:t>Competition for materials and markets</a:t>
            </a:r>
          </a:p>
          <a:p>
            <a:pPr lvl="1"/>
            <a:r>
              <a:rPr lang="en-US" sz="2000" b="1" dirty="0" smtClean="0"/>
              <a:t>Territorial disputes</a:t>
            </a:r>
          </a:p>
          <a:p>
            <a:pPr lvl="1"/>
            <a:r>
              <a:rPr lang="en-US" sz="2000" b="1" dirty="0" smtClean="0"/>
              <a:t>Calls for independence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371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Imperialism and Militarism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Competition for colonies in Africa and Asia</a:t>
            </a:r>
          </a:p>
          <a:p>
            <a:r>
              <a:rPr lang="en-US" b="1" dirty="0" smtClean="0"/>
              <a:t>To be great, a nation must have a powerful military</a:t>
            </a:r>
          </a:p>
          <a:p>
            <a:pPr lvl="1"/>
            <a:r>
              <a:rPr lang="en-US" sz="2000" dirty="0" smtClean="0"/>
              <a:t>All nations except Britain have standing armies by 1914</a:t>
            </a:r>
          </a:p>
          <a:p>
            <a:pPr lvl="1"/>
            <a:r>
              <a:rPr lang="en-US" sz="2000" dirty="0" smtClean="0"/>
              <a:t>Nations should be able to mobilize quickly</a:t>
            </a:r>
          </a:p>
          <a:p>
            <a:r>
              <a:rPr lang="en-US" b="1" dirty="0" smtClean="0"/>
              <a:t>Militarism: policy of glorifying military power and keeping an army prepared for war</a:t>
            </a:r>
          </a:p>
          <a:p>
            <a:pPr lvl="1"/>
            <a:r>
              <a:rPr lang="en-US" sz="2000" dirty="0" smtClean="0"/>
              <a:t>Leads to sense of patriotism</a:t>
            </a:r>
          </a:p>
          <a:p>
            <a:pPr lvl="1"/>
            <a:r>
              <a:rPr lang="en-US" sz="2000" dirty="0" smtClean="0"/>
              <a:t>Some are frightened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87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" y="1582003"/>
            <a:ext cx="9137176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Alliances created to keep peace, but eventually lead to war</a:t>
            </a:r>
          </a:p>
          <a:p>
            <a:r>
              <a:rPr lang="en-US" b="1" dirty="0" smtClean="0"/>
              <a:t>Otto von Bismarck </a:t>
            </a:r>
            <a:r>
              <a:rPr lang="en-US" dirty="0" smtClean="0"/>
              <a:t>(Prime Minister, Prussia) </a:t>
            </a:r>
            <a:r>
              <a:rPr lang="en-US" b="1" dirty="0" smtClean="0"/>
              <a:t>wants to keep peace in Europe</a:t>
            </a:r>
          </a:p>
          <a:p>
            <a:pPr lvl="1"/>
            <a:r>
              <a:rPr lang="en-US" sz="2000" b="1" dirty="0" smtClean="0"/>
              <a:t>Wants to isolate France to keep it from gaining power</a:t>
            </a:r>
          </a:p>
          <a:p>
            <a:pPr lvl="1"/>
            <a:r>
              <a:rPr lang="en-US" sz="2000" b="1" dirty="0" smtClean="0"/>
              <a:t>Forms dual alliance with Germany and Austria-Hungary (Triple Alliance)</a:t>
            </a:r>
          </a:p>
          <a:p>
            <a:pPr lvl="1"/>
            <a:r>
              <a:rPr lang="en-US" sz="2000" b="1" dirty="0" smtClean="0"/>
              <a:t>Allows Russia to join alliance</a:t>
            </a:r>
          </a:p>
          <a:p>
            <a:r>
              <a:rPr lang="en-US" dirty="0" smtClean="0"/>
              <a:t>Kaiser Wilhelm II (Germany) forces Bismarck to resign</a:t>
            </a:r>
          </a:p>
          <a:p>
            <a:pPr lvl="1"/>
            <a:r>
              <a:rPr lang="en-US" sz="2000" b="1" dirty="0" smtClean="0"/>
              <a:t>Ignores Russia, who signs treaty with France in 1892-94</a:t>
            </a:r>
          </a:p>
          <a:p>
            <a:pPr lvl="1"/>
            <a:r>
              <a:rPr lang="en-US" sz="2000" b="1" dirty="0" smtClean="0"/>
              <a:t>Wilhelm begins building navy of Germany to rival Britain</a:t>
            </a:r>
          </a:p>
          <a:p>
            <a:r>
              <a:rPr lang="en-US" b="1" dirty="0" smtClean="0"/>
              <a:t>Fearing growing power of Germany, Britain forms alliance with France and Russia (Triple Entente)</a:t>
            </a:r>
            <a:endParaRPr lang="en-US" b="1" dirty="0"/>
          </a:p>
        </p:txBody>
      </p:sp>
      <p:pic>
        <p:nvPicPr>
          <p:cNvPr id="2050" name="Picture 2" descr="http://t0.gstatic.com/images?q=tbn:ANd9GcSua8rTe1dPwBJdufR3XIBIhZmszuOKqchG7d30n-tRmGnQ8XtdV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39"/>
          <a:stretch/>
        </p:blipFill>
        <p:spPr bwMode="auto">
          <a:xfrm>
            <a:off x="381000" y="0"/>
            <a:ext cx="1895475" cy="16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RsZ0txiUcVW3z9At39wGLkMliquE-DTiZITmYS6MFXXYFEdn2V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8"/>
          <a:stretch/>
        </p:blipFill>
        <p:spPr bwMode="auto">
          <a:xfrm>
            <a:off x="7315200" y="-114585"/>
            <a:ext cx="1524000" cy="175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5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Balkans Lead 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Home to many ethnic groups in E. Europe</a:t>
            </a:r>
          </a:p>
          <a:p>
            <a:r>
              <a:rPr lang="en-US" b="1" dirty="0" smtClean="0"/>
              <a:t>Nations break away from Ottoman Empire and create new nations</a:t>
            </a:r>
          </a:p>
          <a:p>
            <a:pPr lvl="1"/>
            <a:r>
              <a:rPr lang="en-US" sz="2000" dirty="0" smtClean="0"/>
              <a:t>Bulgaria, Greece, Montenegro, Romania, Serbia</a:t>
            </a:r>
          </a:p>
          <a:p>
            <a:r>
              <a:rPr lang="en-US" b="1" dirty="0" smtClean="0"/>
              <a:t>Each new nation has a strong sense of nationalism and wants to extend borders</a:t>
            </a:r>
          </a:p>
          <a:p>
            <a:pPr lvl="1"/>
            <a:r>
              <a:rPr lang="en-US" sz="2000" dirty="0" smtClean="0"/>
              <a:t>Serbia wants to absorb all of E. European </a:t>
            </a:r>
            <a:r>
              <a:rPr lang="en-US" sz="2000" dirty="0"/>
              <a:t>S</a:t>
            </a:r>
            <a:r>
              <a:rPr lang="en-US" sz="2000" dirty="0" smtClean="0"/>
              <a:t>lavic population, Austria-Hungary fears rebellions inside its borders</a:t>
            </a:r>
          </a:p>
          <a:p>
            <a:r>
              <a:rPr lang="en-US" dirty="0" smtClean="0"/>
              <a:t>In response to Serbia, Austria annexes Bosnia and Herzegovina (Slavic nations)</a:t>
            </a:r>
          </a:p>
          <a:p>
            <a:pPr lvl="1"/>
            <a:r>
              <a:rPr lang="en-US" sz="2000" dirty="0" smtClean="0"/>
              <a:t>Angers Serbians, who try to take Bosnia and Herzegovina away</a:t>
            </a:r>
          </a:p>
          <a:p>
            <a:pPr lvl="1"/>
            <a:r>
              <a:rPr lang="en-US" sz="2000" dirty="0" smtClean="0"/>
              <a:t>Austria-Hungary vows to fight against Serbia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geographicguide.net/europe/maps-europe/maps/serbia-montenegr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"/>
            <a:ext cx="6626908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3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Shot of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June 28, 1914: Archduke Franz Ferdinand (heir to throne of Austria-Hungary) and his wife visit Sarajevo, Bosnia</a:t>
            </a:r>
          </a:p>
          <a:p>
            <a:r>
              <a:rPr lang="en-US" b="1" dirty="0" smtClean="0"/>
              <a:t>While riding in their car through Sarajevo, they are shot by a Serbian, </a:t>
            </a:r>
            <a:r>
              <a:rPr lang="en-US" b="1" dirty="0" err="1" smtClean="0"/>
              <a:t>Gavrilo</a:t>
            </a:r>
            <a:r>
              <a:rPr lang="en-US" b="1" dirty="0" smtClean="0"/>
              <a:t> </a:t>
            </a:r>
            <a:r>
              <a:rPr lang="en-US" b="1" dirty="0" err="1" smtClean="0"/>
              <a:t>Princip</a:t>
            </a:r>
            <a:endParaRPr lang="en-US" b="1" dirty="0" smtClean="0"/>
          </a:p>
          <a:p>
            <a:pPr lvl="1"/>
            <a:r>
              <a:rPr lang="en-US" sz="2000" b="1" dirty="0" err="1" smtClean="0"/>
              <a:t>Princip</a:t>
            </a:r>
            <a:r>
              <a:rPr lang="en-US" sz="2000" b="1" dirty="0" smtClean="0"/>
              <a:t> is member of Black Hand, a group wanting to rid Bosnia of Austrian rule</a:t>
            </a:r>
          </a:p>
          <a:p>
            <a:r>
              <a:rPr lang="en-US" b="1" dirty="0" smtClean="0"/>
              <a:t>Austria-Hungary decides to punish Serbia</a:t>
            </a:r>
          </a:p>
          <a:p>
            <a:pPr lvl="1"/>
            <a:r>
              <a:rPr lang="en-US" sz="2000" b="1" dirty="0" smtClean="0"/>
              <a:t>Declaration of war on July 28</a:t>
            </a:r>
            <a:endParaRPr lang="en-US" sz="2000" b="1" dirty="0"/>
          </a:p>
        </p:txBody>
      </p:sp>
      <p:pic>
        <p:nvPicPr>
          <p:cNvPr id="4098" name="Picture 2" descr="http://t2.gstatic.com/images?q=tbn:ANd9GcQQtxODY1rBogls_89feKONHA8_kgCWwPWo7l0g4_A5KC3KrhXx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5029200"/>
            <a:ext cx="1885950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Q7UkXaYq-RswT4Ofb6D7yCP4fjVZJp31bq4RVHYlRyyG3gGvr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86" y="4648200"/>
            <a:ext cx="248081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1.gstatic.com/images?q=tbn:ANd9GcQIqjW1Vl9h5XkgOI7juTnSYxJU_aySDaI-0X_s1xca3PTqM_Q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98493"/>
            <a:ext cx="17335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t1.gstatic.com/images?q=tbn:ANd9GcTIz6hfZ7cRTm-jNnZAqqi98y_F9qhi4-GVJbkn0zaApc3-pXkK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4" y="762000"/>
            <a:ext cx="9143994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members.fortunecity.com/mikaelxii/d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36" y="1295400"/>
            <a:ext cx="9100572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290</TotalTime>
  <Words>485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The Causes of WWI</vt:lpstr>
      <vt:lpstr>Nationalism</vt:lpstr>
      <vt:lpstr>Imperialism and Militarism</vt:lpstr>
      <vt:lpstr>Alliances</vt:lpstr>
      <vt:lpstr>The Balkans Lead to War</vt:lpstr>
      <vt:lpstr>PowerPoint Presentation</vt:lpstr>
      <vt:lpstr>The First Shot of WWI</vt:lpstr>
      <vt:lpstr>PowerPoint Presentation</vt:lpstr>
      <vt:lpstr>PowerPoint Presentation</vt:lpstr>
      <vt:lpstr>Alliances Drawn Into War</vt:lpstr>
      <vt:lpstr>Settled Alliances</vt:lpstr>
      <vt:lpstr>PowerPoint Presentation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Causes of WWI</dc:title>
  <dc:creator>Kiste, Andrew</dc:creator>
  <cp:lastModifiedBy>Kiste, Andrew</cp:lastModifiedBy>
  <cp:revision>8</cp:revision>
  <dcterms:created xsi:type="dcterms:W3CDTF">2011-12-07T14:36:40Z</dcterms:created>
  <dcterms:modified xsi:type="dcterms:W3CDTF">2012-05-07T11:20:44Z</dcterms:modified>
</cp:coreProperties>
</file>