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8" r:id="rId5"/>
    <p:sldId id="258" r:id="rId6"/>
    <p:sldId id="259" r:id="rId7"/>
    <p:sldId id="269" r:id="rId8"/>
    <p:sldId id="271" r:id="rId9"/>
    <p:sldId id="260" r:id="rId10"/>
    <p:sldId id="261" r:id="rId11"/>
    <p:sldId id="273" r:id="rId12"/>
    <p:sldId id="274" r:id="rId13"/>
    <p:sldId id="275" r:id="rId14"/>
    <p:sldId id="277" r:id="rId15"/>
    <p:sldId id="278" r:id="rId16"/>
    <p:sldId id="279" r:id="rId17"/>
    <p:sldId id="280" r:id="rId18"/>
    <p:sldId id="282" r:id="rId19"/>
    <p:sldId id="284" r:id="rId20"/>
    <p:sldId id="262" r:id="rId21"/>
    <p:sldId id="285" r:id="rId22"/>
    <p:sldId id="286" r:id="rId23"/>
    <p:sldId id="287" r:id="rId24"/>
    <p:sldId id="263" r:id="rId25"/>
    <p:sldId id="289" r:id="rId26"/>
    <p:sldId id="264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CAD8-7242-4F1B-A75A-3B7009D29382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A520-67A6-412C-8705-961500717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0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CAD8-7242-4F1B-A75A-3B7009D29382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A520-67A6-412C-8705-961500717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5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CAD8-7242-4F1B-A75A-3B7009D29382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A520-67A6-412C-8705-961500717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9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CAD8-7242-4F1B-A75A-3B7009D29382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A520-67A6-412C-8705-961500717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6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CAD8-7242-4F1B-A75A-3B7009D29382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A520-67A6-412C-8705-961500717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CAD8-7242-4F1B-A75A-3B7009D29382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A520-67A6-412C-8705-961500717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CAD8-7242-4F1B-A75A-3B7009D29382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A520-67A6-412C-8705-961500717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0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CAD8-7242-4F1B-A75A-3B7009D29382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A520-67A6-412C-8705-961500717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8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CAD8-7242-4F1B-A75A-3B7009D29382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A520-67A6-412C-8705-961500717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7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CAD8-7242-4F1B-A75A-3B7009D29382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A520-67A6-412C-8705-961500717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CAD8-7242-4F1B-A75A-3B7009D29382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A520-67A6-412C-8705-961500717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7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chemeClr val="accent1"/>
            </a:gs>
            <a:gs pos="71001">
              <a:schemeClr val="accent1">
                <a:lumMod val="40000"/>
                <a:lumOff val="60000"/>
              </a:schemeClr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8CAD8-7242-4F1B-A75A-3B7009D29382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A520-67A6-412C-8705-961500717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5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n.wikipedia.org/wiki/File:US-MarshallPlanAid-Logo.sv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Causes of the Cold War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18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The Marshall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Give aid to needy European nations</a:t>
            </a:r>
          </a:p>
          <a:p>
            <a:pPr lvl="1"/>
            <a:r>
              <a:rPr lang="en-US" b="1" dirty="0"/>
              <a:t>Food, machinery, other materials</a:t>
            </a:r>
          </a:p>
          <a:p>
            <a:pPr lvl="1"/>
            <a:r>
              <a:rPr lang="en-US" dirty="0"/>
              <a:t>Provide machinery to stimulate jobs, money for nations to dole out on their own</a:t>
            </a:r>
          </a:p>
          <a:p>
            <a:r>
              <a:rPr lang="en-US" dirty="0"/>
              <a:t>Communists take over Czechoslovakia in 1948</a:t>
            </a:r>
          </a:p>
          <a:p>
            <a:pPr lvl="1"/>
            <a:r>
              <a:rPr lang="en-US" dirty="0"/>
              <a:t>Congress approves Marshall Plan ($12.5 billion)</a:t>
            </a:r>
          </a:p>
          <a:p>
            <a:r>
              <a:rPr lang="en-US" b="1" dirty="0"/>
              <a:t>Rather than ruling West Germany to be divided amongst Britain, France, and US, the allies allow it to create a unified nation</a:t>
            </a:r>
          </a:p>
          <a:p>
            <a:pPr lvl="1"/>
            <a:r>
              <a:rPr lang="en-US" b="1" dirty="0"/>
              <a:t>USSR decides to hold W. Berlin hostage by cutting off highways, water, and rail traffic</a:t>
            </a:r>
          </a:p>
          <a:p>
            <a:pPr lvl="2"/>
            <a:r>
              <a:rPr lang="en-US" dirty="0"/>
              <a:t>Leads to starvation</a:t>
            </a:r>
          </a:p>
          <a:p>
            <a:pPr lvl="1"/>
            <a:r>
              <a:rPr lang="en-US" b="1" dirty="0"/>
              <a:t>The US flies food and supplies into W. Berlin (Berlin Airlift) for almost a year</a:t>
            </a:r>
          </a:p>
        </p:txBody>
      </p:sp>
      <p:pic>
        <p:nvPicPr>
          <p:cNvPr id="8194" name="Picture 2" descr="http://upload.wikimedia.org/wikipedia/commons/thumb/2/24/US-MarshallPlanAid-Logo.svg/200px-US-MarshallPlanAid-Logo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1137"/>
            <a:ext cx="1371600" cy="162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96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t0.gstatic.com/images?q=tbn:ANd9GcRF4CwuPgnGvRXgdO6eYdGHsJ1vSEZC6tTstDbbGBFThgU9cCCvQ-s5T14Q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67028"/>
            <a:ext cx="5029200" cy="692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668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upload.wikimedia.org/wikipedia/commons/thumb/b/b3/Marshall_Plan_poster.JPG/220px-Marshall_Plan_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65170"/>
            <a:ext cx="5029200" cy="692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263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voiceseducation.org/sites/default/files/images/Mashall_P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4823"/>
            <a:ext cx="6096000" cy="690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110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content.answcdn.com/main/content/img/getty/7/7/32084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7" y="-56921"/>
            <a:ext cx="4887913" cy="691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2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livinghistoryfarm.org/farminginthe40s/media/money_0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21773"/>
            <a:ext cx="5486400" cy="68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000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edu.glogster.com/media/5/27/40/64/27406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2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00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upload.wikimedia.org/wikipedia/commons/thumb/3/3e/Berlin_Blockade_Milk.jpg/220px-Berlin_Blockade_Mi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4467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62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2.bp.blogspot.com/_zu-DKjmLnoA/SGJbhAZ1wXI/AAAAAAAACWo/LD6KW_IX5O4/s400/gail+holverson+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82" y="381000"/>
            <a:ext cx="9176982" cy="610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975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i1.squidoocdn.com/resize/squidoo_images/-1/draft_lens2048585module10191880photo_1214500540kids_playing_airl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41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Allies become Enemies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 upset that Stalin signed nonaggression pact with Hitler in 1939</a:t>
            </a:r>
          </a:p>
          <a:p>
            <a:pPr lvl="1"/>
            <a:r>
              <a:rPr lang="en-US" dirty="0"/>
              <a:t>Stalin blames Allies for not invading Germany pre-1944</a:t>
            </a:r>
          </a:p>
          <a:p>
            <a:r>
              <a:rPr lang="en-US" b="1" dirty="0"/>
              <a:t>Yalta Conference (2/1945)</a:t>
            </a:r>
          </a:p>
          <a:p>
            <a:pPr lvl="1"/>
            <a:r>
              <a:rPr lang="en-US" b="1" dirty="0"/>
              <a:t>Divide Germany into zones of occupation controlled by Allied military forces</a:t>
            </a:r>
          </a:p>
          <a:p>
            <a:pPr lvl="2"/>
            <a:r>
              <a:rPr lang="en-US" b="1" dirty="0"/>
              <a:t>W. Germany controlled by US/W. Europe, E. Germany controlled by USSR (as is W and E Berlin within E. Germany)</a:t>
            </a:r>
          </a:p>
          <a:p>
            <a:r>
              <a:rPr lang="en-US" b="1" dirty="0"/>
              <a:t>United Nations (6/1945): international organization made up of 50 nations to protect members against aggression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3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Cold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Cold War: struggle over political differences carried on by means of short military action/war </a:t>
            </a:r>
          </a:p>
          <a:p>
            <a:pPr lvl="1"/>
            <a:r>
              <a:rPr lang="en-US" dirty="0"/>
              <a:t>Spying, propaganda, diplomacy, secret operations</a:t>
            </a:r>
          </a:p>
          <a:p>
            <a:r>
              <a:rPr lang="en-US" b="1" dirty="0"/>
              <a:t>NATO (North Atlantic Treaty Organization)</a:t>
            </a:r>
          </a:p>
          <a:p>
            <a:pPr lvl="1"/>
            <a:r>
              <a:rPr lang="en-US" b="1" dirty="0"/>
              <a:t>Ten w. European nations join the US and Canada</a:t>
            </a:r>
          </a:p>
          <a:p>
            <a:pPr lvl="1"/>
            <a:r>
              <a:rPr lang="en-US" b="1" dirty="0"/>
              <a:t>Defensive alliance to protect involved nations</a:t>
            </a:r>
          </a:p>
          <a:p>
            <a:r>
              <a:rPr lang="en-US" b="1" dirty="0"/>
              <a:t>Warsaw Pact</a:t>
            </a:r>
          </a:p>
          <a:p>
            <a:pPr lvl="1"/>
            <a:r>
              <a:rPr lang="en-US" b="1" dirty="0"/>
              <a:t>Alliance</a:t>
            </a:r>
            <a:r>
              <a:rPr lang="en-US" dirty="0"/>
              <a:t> of USSR, E. Germany, Czechoslovakia, Poland, Hungary, Romania, Bulgaria, Albania </a:t>
            </a:r>
            <a:r>
              <a:rPr lang="en-US" b="1" dirty="0"/>
              <a:t>against capitalism</a:t>
            </a:r>
          </a:p>
          <a:p>
            <a:r>
              <a:rPr lang="en-US" b="1" dirty="0"/>
              <a:t>E. Germans build wall separating E &amp; W Berlin (1961)</a:t>
            </a:r>
          </a:p>
        </p:txBody>
      </p:sp>
    </p:spTree>
    <p:extLst>
      <p:ext uri="{BB962C8B-B14F-4D97-AF65-F5344CB8AC3E}">
        <p14:creationId xmlns:p14="http://schemas.microsoft.com/office/powerpoint/2010/main" val="344711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upload.wikimedia.org/wikipedia/commons/8/80/Berlin_Wall_1961-11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58" y="0"/>
            <a:ext cx="9197050" cy="68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456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phobos.ramapo.edu/~theed/Cold_War/c_Khrushchev_era/g_Bay_of_pigs/Media/ee_BerlinWall/6a00d83451f25369e200e54f60bf678833-800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99"/>
            <a:ext cx="9144000" cy="683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379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spiegel.de/img/0,1020,941554,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" y="0"/>
            <a:ext cx="9134883" cy="682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172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War?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USSR begins building nuclear atomic weapons</a:t>
            </a:r>
          </a:p>
          <a:p>
            <a:r>
              <a:rPr lang="en-US" dirty="0"/>
              <a:t>US already has nuclear weapons from WWII</a:t>
            </a:r>
          </a:p>
          <a:p>
            <a:pPr lvl="1"/>
            <a:r>
              <a:rPr lang="en-US" dirty="0"/>
              <a:t>Begins developing hydrogen (H) bomb</a:t>
            </a:r>
          </a:p>
          <a:p>
            <a:pPr lvl="2"/>
            <a:r>
              <a:rPr lang="en-US" dirty="0"/>
              <a:t>Countered by USSR</a:t>
            </a:r>
          </a:p>
          <a:p>
            <a:r>
              <a:rPr lang="en-US" b="1" dirty="0"/>
              <a:t>Brinkmanship: willingness to go to the brink (edge) of war</a:t>
            </a:r>
          </a:p>
          <a:p>
            <a:pPr lvl="1"/>
            <a:r>
              <a:rPr lang="en-US" dirty="0"/>
              <a:t>Required reliable source of nuclear weapons and airplanes</a:t>
            </a:r>
          </a:p>
          <a:p>
            <a:pPr lvl="2"/>
            <a:r>
              <a:rPr lang="en-US" b="1" dirty="0"/>
              <a:t>Stockpiling of weapons and airplanes (arms race)</a:t>
            </a:r>
          </a:p>
          <a:p>
            <a:pPr lvl="2"/>
            <a:r>
              <a:rPr lang="en-US" b="1" dirty="0"/>
              <a:t>MAD (Mutually Assured Destruction)</a:t>
            </a:r>
          </a:p>
        </p:txBody>
      </p:sp>
    </p:spTree>
    <p:extLst>
      <p:ext uri="{BB962C8B-B14F-4D97-AF65-F5344CB8AC3E}">
        <p14:creationId xmlns:p14="http://schemas.microsoft.com/office/powerpoint/2010/main" val="205887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cdn.dipity.com/uploads/events/b5d90d0404dc5316f8714393b58050ba_1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54848" cy="614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673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Sputnik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Intercontinental Ballistic Missile (ICBM) developed by Soviets</a:t>
            </a:r>
          </a:p>
          <a:p>
            <a:pPr lvl="1"/>
            <a:r>
              <a:rPr lang="en-US" b="1" dirty="0"/>
              <a:t>ICBM pushes </a:t>
            </a:r>
            <a:r>
              <a:rPr lang="en-US" b="1" i="1" dirty="0"/>
              <a:t>Sputnik</a:t>
            </a:r>
            <a:r>
              <a:rPr lang="en-US" b="1" dirty="0"/>
              <a:t> (first space satellite) into space (1957)</a:t>
            </a:r>
          </a:p>
          <a:p>
            <a:r>
              <a:rPr lang="en-US" b="1" i="1" dirty="0"/>
              <a:t>Sputnik</a:t>
            </a:r>
            <a:r>
              <a:rPr lang="en-US" b="1" dirty="0"/>
              <a:t> causes the US to pour money into math and science education</a:t>
            </a:r>
          </a:p>
          <a:p>
            <a:pPr lvl="1"/>
            <a:r>
              <a:rPr lang="en-US" b="1" dirty="0"/>
              <a:t>US launches own space satellite in 1958</a:t>
            </a:r>
          </a:p>
          <a:p>
            <a:r>
              <a:rPr lang="en-US" dirty="0"/>
              <a:t>USSR refuses to allow the US to fly over USSR</a:t>
            </a:r>
          </a:p>
          <a:p>
            <a:pPr lvl="1"/>
            <a:r>
              <a:rPr lang="en-US" dirty="0"/>
              <a:t>US sends spy planes (U-2) over, shot down</a:t>
            </a:r>
          </a:p>
        </p:txBody>
      </p:sp>
    </p:spTree>
    <p:extLst>
      <p:ext uri="{BB962C8B-B14F-4D97-AF65-F5344CB8AC3E}">
        <p14:creationId xmlns:p14="http://schemas.microsoft.com/office/powerpoint/2010/main" val="45717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history.nasa.gov/sputnik/sputni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410200" cy="687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657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perekop.net/wp-content/uploads/crimean-confe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4" y="-11375"/>
            <a:ext cx="9120116" cy="686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45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phobos.ramapo.edu/~theed/Cold_War/b_Stalin_era/b_Yalta/Images/Scottberlin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355"/>
            <a:ext cx="9144000" cy="690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86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Superpower Aims in Europe, post-WWII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Encourage democracy to prevent rise of communist governments</a:t>
            </a:r>
          </a:p>
          <a:p>
            <a:r>
              <a:rPr lang="en-US" b="1" dirty="0"/>
              <a:t>Gain access to raw materials and markets to fuel booming industries to help Europe</a:t>
            </a:r>
          </a:p>
          <a:p>
            <a:r>
              <a:rPr lang="en-US" b="1" dirty="0"/>
              <a:t>Rebuild European governments to promote stability</a:t>
            </a:r>
          </a:p>
          <a:p>
            <a:r>
              <a:rPr lang="en-US" b="1" dirty="0"/>
              <a:t>Reunite Germany to stabilize it and increase security of Europe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Encourage communism as part of a worldwide workers’ revolution</a:t>
            </a:r>
          </a:p>
          <a:p>
            <a:r>
              <a:rPr lang="en-US" b="1" dirty="0"/>
              <a:t>Rebuild own war-ravaged economy using E. Europe’s industrial equipment and raw materials</a:t>
            </a:r>
          </a:p>
          <a:p>
            <a:r>
              <a:rPr lang="en-US" b="1" dirty="0"/>
              <a:t>Control E. Europe to protect Soviet borders</a:t>
            </a:r>
          </a:p>
          <a:p>
            <a:r>
              <a:rPr lang="en-US" b="1" dirty="0"/>
              <a:t>Keep Germany divided to prevent its waging war again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1371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The 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133933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The USSR</a:t>
            </a:r>
          </a:p>
        </p:txBody>
      </p:sp>
    </p:spTree>
    <p:extLst>
      <p:ext uri="{BB962C8B-B14F-4D97-AF65-F5344CB8AC3E}">
        <p14:creationId xmlns:p14="http://schemas.microsoft.com/office/powerpoint/2010/main" val="385235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Iron Curtain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dirty="0"/>
              <a:t>The Soviet Union fears invasion</a:t>
            </a:r>
          </a:p>
          <a:p>
            <a:pPr lvl="1"/>
            <a:r>
              <a:rPr lang="en-US" dirty="0"/>
              <a:t>No natural boundaries</a:t>
            </a:r>
          </a:p>
          <a:p>
            <a:r>
              <a:rPr lang="en-US" b="1" dirty="0"/>
              <a:t>Nations along USSR’s western border act as buffer of protection (Iron Curtain)</a:t>
            </a:r>
          </a:p>
          <a:p>
            <a:pPr lvl="1"/>
            <a:r>
              <a:rPr lang="en-US" b="1" dirty="0"/>
              <a:t>Stalin ignores Yalta and installs Communist governments </a:t>
            </a:r>
            <a:r>
              <a:rPr lang="en-US" dirty="0"/>
              <a:t>in Albania, Bulgaria, Hungary, Czechoslovakia, Romania, Poland, Yugoslavia</a:t>
            </a:r>
          </a:p>
          <a:p>
            <a:r>
              <a:rPr lang="en-US" dirty="0"/>
              <a:t>Truman, Stalin, Churchill meet in Potsdam</a:t>
            </a:r>
          </a:p>
          <a:p>
            <a:pPr lvl="1"/>
            <a:r>
              <a:rPr lang="en-US" dirty="0"/>
              <a:t>Truman asks Stalin to allow free elections, Stalin refuses</a:t>
            </a:r>
          </a:p>
          <a:p>
            <a:pPr lvl="2"/>
            <a:r>
              <a:rPr lang="en-US" dirty="0"/>
              <a:t>States that </a:t>
            </a:r>
            <a:r>
              <a:rPr lang="en-US" b="1" dirty="0"/>
              <a:t>communism and capitalism could not coexist in the same world</a:t>
            </a:r>
          </a:p>
        </p:txBody>
      </p:sp>
    </p:spTree>
    <p:extLst>
      <p:ext uri="{BB962C8B-B14F-4D97-AF65-F5344CB8AC3E}">
        <p14:creationId xmlns:p14="http://schemas.microsoft.com/office/powerpoint/2010/main" val="10100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allrussias.com/images/legacy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37071"/>
            <a:ext cx="4114800" cy="689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89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dingdarling.org/cartoons/481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"/>
            <a:ext cx="63246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858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Containment: policy directed at blocking Soviet influence and stopping the expansion of communism</a:t>
            </a:r>
          </a:p>
          <a:p>
            <a:pPr lvl="1"/>
            <a:r>
              <a:rPr lang="en-US" dirty="0"/>
              <a:t>Forming alliances, helping weak countries resist Soviet advances</a:t>
            </a:r>
          </a:p>
          <a:p>
            <a:r>
              <a:rPr lang="en-US" b="1" dirty="0"/>
              <a:t>Truman Doctrine: support of the US for nations that rejected communism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http://t2.gstatic.com/images?q=tbn:ANd9GcRXMEAagP1qn9onYSVS0u6hTqJT3RiJs-Ysow6scg6KiHM2W1Pf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40338"/>
            <a:ext cx="1821976" cy="231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64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609</Words>
  <Application>Microsoft Office PowerPoint</Application>
  <PresentationFormat>On-screen Show (4:3)</PresentationFormat>
  <Paragraphs>66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Causes of the Cold War</vt:lpstr>
      <vt:lpstr>Allies become Enemies</vt:lpstr>
      <vt:lpstr>PowerPoint Presentation</vt:lpstr>
      <vt:lpstr>PowerPoint Presentation</vt:lpstr>
      <vt:lpstr>Superpower Aims in Europe, post-WWII</vt:lpstr>
      <vt:lpstr>The Iron Curtain</vt:lpstr>
      <vt:lpstr>PowerPoint Presentation</vt:lpstr>
      <vt:lpstr>PowerPoint Presentation</vt:lpstr>
      <vt:lpstr>Containment</vt:lpstr>
      <vt:lpstr>The Marshall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Cold War</vt:lpstr>
      <vt:lpstr>PowerPoint Presentation</vt:lpstr>
      <vt:lpstr>PowerPoint Presentation</vt:lpstr>
      <vt:lpstr>PowerPoint Presentation</vt:lpstr>
      <vt:lpstr>Nuclear War?</vt:lpstr>
      <vt:lpstr>PowerPoint Presentation</vt:lpstr>
      <vt:lpstr>Sputnik</vt:lpstr>
      <vt:lpstr>PowerPoint Presentation</vt:lpstr>
    </vt:vector>
  </TitlesOfParts>
  <Company>Guilford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Cold War</dc:title>
  <dc:creator>Kiste, Andrew</dc:creator>
  <cp:lastModifiedBy>Andrew Kiste</cp:lastModifiedBy>
  <cp:revision>15</cp:revision>
  <dcterms:created xsi:type="dcterms:W3CDTF">2011-12-19T18:27:37Z</dcterms:created>
  <dcterms:modified xsi:type="dcterms:W3CDTF">2018-05-10T11:13:30Z</dcterms:modified>
</cp:coreProperties>
</file>