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2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E2F9-6D51-4365-A6DE-79332101D706}" type="datetimeFigureOut">
              <a:rPr lang="en-US" smtClean="0"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68-9DD1-4AE6-8D4D-01296BFEB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5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E2F9-6D51-4365-A6DE-79332101D706}" type="datetimeFigureOut">
              <a:rPr lang="en-US" smtClean="0"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68-9DD1-4AE6-8D4D-01296BFEB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9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E2F9-6D51-4365-A6DE-79332101D706}" type="datetimeFigureOut">
              <a:rPr lang="en-US" smtClean="0"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68-9DD1-4AE6-8D4D-01296BFEB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3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E2F9-6D51-4365-A6DE-79332101D706}" type="datetimeFigureOut">
              <a:rPr lang="en-US" smtClean="0"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68-9DD1-4AE6-8D4D-01296BFEB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2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E2F9-6D51-4365-A6DE-79332101D706}" type="datetimeFigureOut">
              <a:rPr lang="en-US" smtClean="0"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68-9DD1-4AE6-8D4D-01296BFEB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2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E2F9-6D51-4365-A6DE-79332101D706}" type="datetimeFigureOut">
              <a:rPr lang="en-US" smtClean="0"/>
              <a:t>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68-9DD1-4AE6-8D4D-01296BFEB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0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E2F9-6D51-4365-A6DE-79332101D706}" type="datetimeFigureOut">
              <a:rPr lang="en-US" smtClean="0"/>
              <a:t>2/2/15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68-9DD1-4AE6-8D4D-01296BFEB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3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E2F9-6D51-4365-A6DE-79332101D706}" type="datetimeFigureOut">
              <a:rPr lang="en-US" smtClean="0"/>
              <a:t>2/2/15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68-9DD1-4AE6-8D4D-01296BFEB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4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E2F9-6D51-4365-A6DE-79332101D706}" type="datetimeFigureOut">
              <a:rPr lang="en-US" smtClean="0"/>
              <a:t>2/2/15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68-9DD1-4AE6-8D4D-01296BFEB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4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E2F9-6D51-4365-A6DE-79332101D706}" type="datetimeFigureOut">
              <a:rPr lang="en-US" smtClean="0"/>
              <a:t>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68-9DD1-4AE6-8D4D-01296BFEB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2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E2F9-6D51-4365-A6DE-79332101D706}" type="datetimeFigureOut">
              <a:rPr lang="en-US" smtClean="0"/>
              <a:t>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68-9DD1-4AE6-8D4D-01296BFEB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8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BE2F9-6D51-4365-A6DE-79332101D706}" type="datetimeFigureOut">
              <a:rPr lang="en-US" smtClean="0"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89F68-9DD1-4AE6-8D4D-01296BFEB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752600"/>
            <a:ext cx="7772400" cy="1470025"/>
          </a:xfrm>
        </p:spPr>
        <p:txBody>
          <a:bodyPr/>
          <a:lstStyle/>
          <a:p>
            <a:r>
              <a:rPr lang="en-US" dirty="0" smtClean="0"/>
              <a:t>Conquest and Colonization in Latin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46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were the Spanish colonies a reflection of political and cultural life of those living on the Iberian peninsula?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the economies and politics of Spanish colonies.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you think that Spain’s method of taking land in the Americas and Caribbean was justified? Why or why not? If disagree, explain a different way of taking this land for Spain.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was Spain so successful in taking land in the Americas and Caribbean?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did Spain justify the conquering of land?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you think the use of natives or Africans as laborers was a better system?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08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Module 2: Effects on Indian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http://www.latinamericanstudies.org/colonial/racial-classification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97"/>
          <a:stretch/>
        </p:blipFill>
        <p:spPr bwMode="auto">
          <a:xfrm>
            <a:off x="0" y="824684"/>
            <a:ext cx="5486400" cy="373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latinamericanstudies.org/colonial/racial-classification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65"/>
          <a:stretch/>
        </p:blipFill>
        <p:spPr bwMode="auto">
          <a:xfrm>
            <a:off x="4817266" y="3505200"/>
            <a:ext cx="4326734" cy="33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39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143000"/>
          </a:xfrm>
        </p:spPr>
        <p:txBody>
          <a:bodyPr/>
          <a:lstStyle/>
          <a:p>
            <a:r>
              <a:rPr lang="en-US" dirty="0" smtClean="0"/>
              <a:t>Native Exploitation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Native religion and priestly class eliminated</a:t>
            </a:r>
          </a:p>
          <a:p>
            <a:pPr lvl="1"/>
            <a:r>
              <a:rPr lang="en-US" dirty="0" smtClean="0"/>
              <a:t>Local native nobility kept in place</a:t>
            </a:r>
          </a:p>
          <a:p>
            <a:pPr lvl="2"/>
            <a:r>
              <a:rPr lang="en-US" dirty="0" smtClean="0"/>
              <a:t>Rule for Spanish, acting as middlemen for taxes and labor</a:t>
            </a:r>
          </a:p>
          <a:p>
            <a:r>
              <a:rPr lang="en-US" dirty="0" smtClean="0"/>
              <a:t>Slavery of natives forbidden in 1500s</a:t>
            </a:r>
          </a:p>
          <a:p>
            <a:pPr lvl="1"/>
            <a:r>
              <a:rPr lang="en-US" dirty="0" err="1" smtClean="0"/>
              <a:t>Mita</a:t>
            </a:r>
            <a:r>
              <a:rPr lang="en-US" dirty="0" smtClean="0"/>
              <a:t>: labor tax by Spanish lords</a:t>
            </a:r>
          </a:p>
          <a:p>
            <a:pPr lvl="2"/>
            <a:r>
              <a:rPr lang="en-US" dirty="0" smtClean="0"/>
              <a:t>State labor projects, church construction, road building, mining, agriculture</a:t>
            </a:r>
          </a:p>
          <a:p>
            <a:pPr lvl="2"/>
            <a:r>
              <a:rPr lang="en-US" dirty="0" smtClean="0"/>
              <a:t>Paid wage, endured abuses</a:t>
            </a:r>
          </a:p>
          <a:p>
            <a:pPr lvl="2"/>
            <a:r>
              <a:rPr lang="en-US" dirty="0" smtClean="0"/>
              <a:t>Many natives flee to avoid the </a:t>
            </a:r>
            <a:r>
              <a:rPr lang="en-US" dirty="0" err="1" smtClean="0"/>
              <a:t>mita</a:t>
            </a:r>
            <a:r>
              <a:rPr lang="en-US" dirty="0" smtClean="0"/>
              <a:t>, leading to a wage labor system</a:t>
            </a:r>
          </a:p>
          <a:p>
            <a:r>
              <a:rPr lang="en-US" dirty="0" smtClean="0"/>
              <a:t>Natives adapt in some ways while still trying to maintain traditions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6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Multiracial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Miscegenation</a:t>
            </a:r>
          </a:p>
          <a:p>
            <a:pPr lvl="1"/>
            <a:r>
              <a:rPr lang="en-US" dirty="0" smtClean="0"/>
              <a:t>Mixed backgrounds</a:t>
            </a:r>
          </a:p>
          <a:p>
            <a:pPr lvl="1"/>
            <a:r>
              <a:rPr lang="en-US" dirty="0" smtClean="0"/>
              <a:t>Mestizos</a:t>
            </a:r>
          </a:p>
          <a:p>
            <a:pPr lvl="1"/>
            <a:r>
              <a:rPr lang="en-US" dirty="0" smtClean="0"/>
              <a:t>Mulattos</a:t>
            </a:r>
          </a:p>
          <a:p>
            <a:r>
              <a:rPr lang="en-US" dirty="0" smtClean="0"/>
              <a:t>Hierarchy based on race (</a:t>
            </a:r>
            <a:r>
              <a:rPr lang="en-US" dirty="0" err="1" smtClean="0"/>
              <a:t>castas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Peninsulares</a:t>
            </a:r>
            <a:endParaRPr lang="en-US" dirty="0" smtClean="0"/>
          </a:p>
          <a:p>
            <a:pPr lvl="1"/>
            <a:r>
              <a:rPr lang="en-US" dirty="0" smtClean="0"/>
              <a:t>Creoles</a:t>
            </a:r>
          </a:p>
          <a:p>
            <a:pPr lvl="1"/>
            <a:r>
              <a:rPr lang="en-US" dirty="0" smtClean="0"/>
              <a:t>Mestizos (shopkeepers, small farmers)</a:t>
            </a:r>
          </a:p>
          <a:p>
            <a:pPr lvl="1"/>
            <a:r>
              <a:rPr lang="en-US" dirty="0" smtClean="0"/>
              <a:t>Indians</a:t>
            </a:r>
          </a:p>
          <a:p>
            <a:pPr lvl="1"/>
            <a:r>
              <a:rPr lang="en-US" dirty="0" smtClean="0"/>
              <a:t>Mulattos</a:t>
            </a:r>
          </a:p>
          <a:p>
            <a:pPr lvl="1"/>
            <a:r>
              <a:rPr lang="en-US" dirty="0" smtClean="0"/>
              <a:t>Slaves</a:t>
            </a:r>
          </a:p>
          <a:p>
            <a:r>
              <a:rPr lang="en-US" dirty="0" smtClean="0"/>
              <a:t>Patriarchal</a:t>
            </a:r>
          </a:p>
          <a:p>
            <a:pPr lvl="1"/>
            <a:r>
              <a:rPr lang="en-US" dirty="0" smtClean="0"/>
              <a:t>Father with legal authority over children until 25</a:t>
            </a:r>
          </a:p>
          <a:p>
            <a:pPr lvl="1"/>
            <a:r>
              <a:rPr lang="en-US" dirty="0" smtClean="0"/>
              <a:t>Women subordinate</a:t>
            </a:r>
          </a:p>
          <a:p>
            <a:pPr lvl="1"/>
            <a:r>
              <a:rPr lang="en-US" dirty="0" smtClean="0"/>
              <a:t>Arranged marriages with dowry</a:t>
            </a:r>
          </a:p>
          <a:p>
            <a:pPr lvl="1"/>
            <a:r>
              <a:rPr lang="en-US" dirty="0" smtClean="0"/>
              <a:t>Upper class women not getting married sent to convents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1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 and contrast </a:t>
            </a:r>
            <a:r>
              <a:rPr lang="en-US" dirty="0" err="1" smtClean="0"/>
              <a:t>castas</a:t>
            </a:r>
            <a:r>
              <a:rPr lang="en-US" dirty="0" smtClean="0"/>
              <a:t> in Latin America with the caste system in India.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do you think Mestizos were higher than Mulattos?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were the benefits and disadvantages for people of mixed races?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5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Module 3: Colonial Economies and Governments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images.fineartamerica.com/images-medium-large/potosi-silver-mine-1590-gra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3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Economic Foundations of Spanish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80% population of Spanish colonists (natives, Europeans, slaves, </a:t>
            </a:r>
            <a:r>
              <a:rPr lang="en-US" dirty="0" err="1" smtClean="0"/>
              <a:t>etc</a:t>
            </a:r>
            <a:r>
              <a:rPr lang="en-US" dirty="0" smtClean="0"/>
              <a:t>) live in agrarian society</a:t>
            </a:r>
          </a:p>
          <a:p>
            <a:r>
              <a:rPr lang="en-US" dirty="0" smtClean="0"/>
              <a:t>Mining is main basis of Spain’s rule in West Indies</a:t>
            </a:r>
          </a:p>
          <a:p>
            <a:pPr lvl="1"/>
            <a:r>
              <a:rPr lang="en-US" dirty="0" smtClean="0"/>
              <a:t>Some gold, mainly silver as Spain’s source of wealth</a:t>
            </a:r>
          </a:p>
          <a:p>
            <a:r>
              <a:rPr lang="en-US" dirty="0" smtClean="0"/>
              <a:t>Silver discovered in Mexico and Peru (1545-65)</a:t>
            </a:r>
          </a:p>
          <a:p>
            <a:pPr lvl="1"/>
            <a:r>
              <a:rPr lang="en-US" dirty="0" err="1" smtClean="0"/>
              <a:t>Petosi</a:t>
            </a:r>
            <a:r>
              <a:rPr lang="en-US" dirty="0" smtClean="0"/>
              <a:t> produces 80% Spanish silver, employing 160,000</a:t>
            </a:r>
          </a:p>
          <a:p>
            <a:pPr lvl="1"/>
            <a:r>
              <a:rPr lang="en-US" dirty="0" smtClean="0"/>
              <a:t>Early use of encomienda slowly replaced by labor drafts under the </a:t>
            </a:r>
            <a:r>
              <a:rPr lang="en-US" dirty="0" err="1" smtClean="0"/>
              <a:t>mita</a:t>
            </a:r>
            <a:endParaRPr lang="en-US" dirty="0" smtClean="0"/>
          </a:p>
          <a:p>
            <a:pPr lvl="1"/>
            <a:r>
              <a:rPr lang="en-US" dirty="0" smtClean="0"/>
              <a:t>Leads to other economic boosts in the area </a:t>
            </a:r>
          </a:p>
          <a:p>
            <a:pPr lvl="2"/>
            <a:r>
              <a:rPr lang="en-US" dirty="0" smtClean="0"/>
              <a:t>Huancavelica mercury mining</a:t>
            </a:r>
          </a:p>
          <a:p>
            <a:pPr lvl="2"/>
            <a:r>
              <a:rPr lang="en-US" dirty="0" smtClean="0"/>
              <a:t>Infrastructure supporting mining towns</a:t>
            </a:r>
          </a:p>
          <a:p>
            <a:pPr lvl="1"/>
            <a:r>
              <a:rPr lang="en-US" dirty="0" smtClean="0"/>
              <a:t>Subsoil rights to silver owned by crown</a:t>
            </a:r>
          </a:p>
          <a:p>
            <a:pPr lvl="1"/>
            <a:r>
              <a:rPr lang="en-US" dirty="0" smtClean="0"/>
              <a:t>Mines and plants owned by individuals, owe 20% production to monarchy</a:t>
            </a:r>
          </a:p>
        </p:txBody>
      </p:sp>
    </p:spTree>
    <p:extLst>
      <p:ext uri="{BB962C8B-B14F-4D97-AF65-F5344CB8AC3E}">
        <p14:creationId xmlns:p14="http://schemas.microsoft.com/office/powerpoint/2010/main" val="313869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Haciendas: Spanish Plantations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Americas predominantly agrarian</a:t>
            </a:r>
          </a:p>
          <a:p>
            <a:pPr lvl="1"/>
            <a:r>
              <a:rPr lang="en-US" dirty="0" smtClean="0"/>
              <a:t>Ranches and farms</a:t>
            </a:r>
          </a:p>
          <a:p>
            <a:pPr lvl="1"/>
            <a:r>
              <a:rPr lang="en-US" dirty="0" smtClean="0"/>
              <a:t>Land ownership becomes attractive with declining native populations</a:t>
            </a:r>
          </a:p>
          <a:p>
            <a:r>
              <a:rPr lang="en-US" dirty="0" smtClean="0"/>
              <a:t>Creation of large estates producing grain, grapes, livestock (haciendas)</a:t>
            </a:r>
          </a:p>
          <a:p>
            <a:pPr lvl="1"/>
            <a:r>
              <a:rPr lang="en-US" dirty="0" smtClean="0"/>
              <a:t>Labor held by natives and mixed </a:t>
            </a:r>
          </a:p>
          <a:p>
            <a:pPr lvl="1"/>
            <a:r>
              <a:rPr lang="en-US" dirty="0" smtClean="0"/>
              <a:t>Produced primarily for American consumers, not Spain</a:t>
            </a:r>
          </a:p>
          <a:p>
            <a:pPr lvl="1"/>
            <a:r>
              <a:rPr lang="en-US" dirty="0" smtClean="0"/>
              <a:t>Basis for wealth of local aristocracy</a:t>
            </a:r>
          </a:p>
          <a:p>
            <a:pPr lvl="1"/>
            <a:r>
              <a:rPr lang="en-US" dirty="0" smtClean="0"/>
              <a:t>Some crops (sugar, cacao) exported to Europe, not comparable to silver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4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and Commerce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Raising of sheep begins textile industry</a:t>
            </a:r>
          </a:p>
          <a:p>
            <a:r>
              <a:rPr lang="en-US" dirty="0" smtClean="0"/>
              <a:t>Americas become self-sufficient with foods and goods</a:t>
            </a:r>
          </a:p>
          <a:p>
            <a:pPr lvl="1"/>
            <a:r>
              <a:rPr lang="en-US" dirty="0" smtClean="0"/>
              <a:t>Europe only provides luxury items for nobility</a:t>
            </a:r>
          </a:p>
          <a:p>
            <a:r>
              <a:rPr lang="en-US" dirty="0" smtClean="0"/>
              <a:t>Trading monopoly: Americans can only trade with Spain, conducted through Seville</a:t>
            </a:r>
          </a:p>
          <a:p>
            <a:pPr lvl="1"/>
            <a:r>
              <a:rPr lang="en-US" dirty="0" err="1" smtClean="0"/>
              <a:t>Consulado</a:t>
            </a:r>
            <a:r>
              <a:rPr lang="en-US" dirty="0" smtClean="0"/>
              <a:t>: merchant guild controlling trade</a:t>
            </a:r>
          </a:p>
          <a:p>
            <a:pPr lvl="2"/>
            <a:r>
              <a:rPr lang="en-US" dirty="0" smtClean="0"/>
              <a:t>Keeps prices high in the colonies</a:t>
            </a:r>
          </a:p>
          <a:p>
            <a:r>
              <a:rPr lang="en-US" dirty="0" smtClean="0"/>
              <a:t>Trade through convoys using galleons</a:t>
            </a:r>
          </a:p>
          <a:p>
            <a:pPr lvl="1"/>
            <a:r>
              <a:rPr lang="en-US" dirty="0" smtClean="0"/>
              <a:t>Multiple ships split treasure and follow each other for extra protection against pirates and other nations</a:t>
            </a:r>
          </a:p>
          <a:p>
            <a:r>
              <a:rPr lang="en-US" dirty="0" smtClean="0"/>
              <a:t>Silver trade to Spain continuous</a:t>
            </a:r>
          </a:p>
          <a:p>
            <a:pPr lvl="1"/>
            <a:r>
              <a:rPr lang="en-US" dirty="0" smtClean="0"/>
              <a:t>&gt;50% silver remains in Spain (going to China, other places)</a:t>
            </a:r>
          </a:p>
          <a:p>
            <a:pPr lvl="1"/>
            <a:r>
              <a:rPr lang="en-US" dirty="0" smtClean="0"/>
              <a:t>Leads to inflation, rise in prices</a:t>
            </a:r>
          </a:p>
          <a:p>
            <a:pPr lvl="1"/>
            <a:r>
              <a:rPr lang="en-US" dirty="0" smtClean="0"/>
              <a:t>Wealth in Spain more dependent on taxes collected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46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Church and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Governing colonies bureaucratically</a:t>
            </a:r>
          </a:p>
          <a:p>
            <a:pPr lvl="1"/>
            <a:r>
              <a:rPr lang="en-US" dirty="0" smtClean="0"/>
              <a:t>Sovereignty through papal grant, not the crown</a:t>
            </a:r>
          </a:p>
          <a:p>
            <a:pPr lvl="2"/>
            <a:r>
              <a:rPr lang="en-US" dirty="0" smtClean="0"/>
              <a:t>Treaty of </a:t>
            </a:r>
            <a:r>
              <a:rPr lang="en-US" dirty="0" err="1" smtClean="0"/>
              <a:t>Tordesillas</a:t>
            </a:r>
            <a:r>
              <a:rPr lang="en-US" dirty="0" smtClean="0"/>
              <a:t> provides land grants to Castile in return for conversion of natives</a:t>
            </a:r>
          </a:p>
          <a:p>
            <a:pPr lvl="1"/>
            <a:r>
              <a:rPr lang="en-US" dirty="0" err="1" smtClean="0"/>
              <a:t>Letrados</a:t>
            </a:r>
            <a:r>
              <a:rPr lang="en-US" dirty="0" smtClean="0"/>
              <a:t> (lawyers) serve in legislative, judicial,</a:t>
            </a:r>
            <a:r>
              <a:rPr lang="en-US" dirty="0"/>
              <a:t> </a:t>
            </a:r>
            <a:r>
              <a:rPr lang="en-US" dirty="0" smtClean="0"/>
              <a:t>and executive roles</a:t>
            </a:r>
          </a:p>
          <a:p>
            <a:pPr lvl="2"/>
            <a:r>
              <a:rPr lang="en-US" dirty="0" smtClean="0"/>
              <a:t>Codification of laws under the </a:t>
            </a:r>
            <a:r>
              <a:rPr lang="en-US" dirty="0" err="1" smtClean="0"/>
              <a:t>Recopilacion</a:t>
            </a:r>
            <a:r>
              <a:rPr lang="en-US" dirty="0" smtClean="0"/>
              <a:t> (1681)</a:t>
            </a:r>
          </a:p>
          <a:p>
            <a:pPr lvl="1"/>
            <a:r>
              <a:rPr lang="en-US" dirty="0" smtClean="0"/>
              <a:t>Viceroyalties (governorships) of New Spain and Peru</a:t>
            </a:r>
          </a:p>
          <a:p>
            <a:pPr lvl="2"/>
            <a:r>
              <a:rPr lang="en-US" dirty="0" smtClean="0"/>
              <a:t>Two, Mexico City and Lima</a:t>
            </a:r>
          </a:p>
          <a:p>
            <a:pPr lvl="2"/>
            <a:r>
              <a:rPr lang="en-US" dirty="0" smtClean="0"/>
              <a:t>High ranking nobles directly representing the king</a:t>
            </a:r>
          </a:p>
          <a:p>
            <a:pPr lvl="2"/>
            <a:r>
              <a:rPr lang="en-US" dirty="0" smtClean="0"/>
              <a:t>Held broad military, legislative, judicial powers</a:t>
            </a:r>
          </a:p>
          <a:p>
            <a:pPr lvl="2"/>
            <a:r>
              <a:rPr lang="en-US" dirty="0" smtClean="0"/>
              <a:t>Divided into 10 judicial divisions </a:t>
            </a:r>
          </a:p>
          <a:p>
            <a:pPr lvl="3"/>
            <a:r>
              <a:rPr lang="en-US" dirty="0" smtClean="0"/>
              <a:t>Controlled by </a:t>
            </a:r>
            <a:r>
              <a:rPr lang="en-US" dirty="0" err="1" smtClean="0"/>
              <a:t>audiencias</a:t>
            </a:r>
            <a:r>
              <a:rPr lang="en-US" dirty="0" smtClean="0"/>
              <a:t> (superior courts) that make and applied law</a:t>
            </a:r>
          </a:p>
          <a:p>
            <a:pPr lvl="1"/>
            <a:r>
              <a:rPr lang="en-US" dirty="0" smtClean="0"/>
              <a:t>Clergy focuses on conversion of natives</a:t>
            </a:r>
          </a:p>
          <a:p>
            <a:pPr lvl="2"/>
            <a:r>
              <a:rPr lang="en-US" dirty="0" smtClean="0"/>
              <a:t>Also defend Indian rights (de Las Casas, </a:t>
            </a:r>
            <a:r>
              <a:rPr lang="en-US" dirty="0" err="1" smtClean="0"/>
              <a:t>Sahagun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Supportive of state policy (appointed </a:t>
            </a:r>
            <a:r>
              <a:rPr lang="en-US" dirty="0" err="1" smtClean="0"/>
              <a:t>bythe</a:t>
            </a:r>
            <a:r>
              <a:rPr lang="en-US" dirty="0" smtClean="0"/>
              <a:t> state)</a:t>
            </a:r>
          </a:p>
          <a:p>
            <a:pPr lvl="2"/>
            <a:r>
              <a:rPr lang="en-US" dirty="0" smtClean="0"/>
              <a:t>Churches designed in European baroque (cathedral) style</a:t>
            </a:r>
          </a:p>
          <a:p>
            <a:pPr lvl="2"/>
            <a:r>
              <a:rPr lang="en-US" dirty="0" smtClean="0"/>
              <a:t>Run schools and university to teach law and theology</a:t>
            </a:r>
          </a:p>
          <a:p>
            <a:pPr lvl="2"/>
            <a:r>
              <a:rPr lang="en-US" dirty="0" smtClean="0"/>
              <a:t>Hold the Inquisition to enforce morality and orthodoxy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57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Module 1: Spanish Conquest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1.bp.blogspot.com/-Ev8BzqJ_aXs/USvC-vGzIPI/AAAAAAAABEo/gdxSil8KxC4/s1600/Storming_of_the_Teocalli_by_Cortez_and_His_Troop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" y="662734"/>
            <a:ext cx="9132570" cy="619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0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taxes</a:t>
            </a:r>
          </a:p>
          <a:p>
            <a:r>
              <a:rPr lang="en-US" dirty="0" smtClean="0"/>
              <a:t>Government control of tobacco and alcohol consumption</a:t>
            </a:r>
          </a:p>
          <a:p>
            <a:r>
              <a:rPr lang="en-US" dirty="0" smtClean="0"/>
              <a:t>Exposure of Creoles to reform, revolutions, and political ideas in Europe</a:t>
            </a:r>
          </a:p>
          <a:p>
            <a:r>
              <a:rPr lang="en-US" dirty="0" smtClean="0"/>
              <a:t>Sub-ordinance of Creoles to </a:t>
            </a:r>
            <a:r>
              <a:rPr lang="en-US" smtClean="0"/>
              <a:t>Peninsulares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1143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was Spain’s most lucrative import from the colonies in the New World?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How did this affect Spain’s economy?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the </a:t>
            </a:r>
            <a:r>
              <a:rPr lang="en-US" dirty="0" err="1" smtClean="0"/>
              <a:t>mita</a:t>
            </a:r>
            <a:r>
              <a:rPr lang="en-US" dirty="0" smtClean="0"/>
              <a:t> system.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why Spain used the convoy system to return goods back to Europe. Why do you think this was successful?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the role of the church in Spain and its colonies.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the bureaucratic system of government in Spanish colonies.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583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4: Portuguese Brazil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725" b="2725"/>
          <a:stretch>
            <a:fillRect/>
          </a:stretch>
        </p:blipFill>
        <p:spPr>
          <a:xfrm>
            <a:off x="96380" y="1600200"/>
            <a:ext cx="8895220" cy="4892028"/>
          </a:xfrm>
        </p:spPr>
      </p:pic>
    </p:spTree>
    <p:extLst>
      <p:ext uri="{BB962C8B-B14F-4D97-AF65-F5344CB8AC3E}">
        <p14:creationId xmlns:p14="http://schemas.microsoft.com/office/powerpoint/2010/main" val="1076513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Establishing a Plantation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91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Portuguese first arrive in 1500</a:t>
            </a:r>
          </a:p>
          <a:p>
            <a:pPr lvl="1"/>
            <a:r>
              <a:rPr lang="en-US" dirty="0" smtClean="0"/>
              <a:t>Pedro </a:t>
            </a:r>
            <a:r>
              <a:rPr lang="en-US" dirty="0" err="1" smtClean="0"/>
              <a:t>Alvares</a:t>
            </a:r>
            <a:r>
              <a:rPr lang="en-US" dirty="0" smtClean="0"/>
              <a:t> Cabral stops in Brazil on the way to India</a:t>
            </a:r>
          </a:p>
          <a:p>
            <a:pPr lvl="1"/>
            <a:r>
              <a:rPr lang="en-US" dirty="0" smtClean="0"/>
              <a:t>Discovers dye wood, granting licenses to merchants</a:t>
            </a:r>
          </a:p>
          <a:p>
            <a:r>
              <a:rPr lang="en-US" dirty="0" smtClean="0"/>
              <a:t>Settlement begins in 1532 (captaincies)</a:t>
            </a:r>
          </a:p>
          <a:p>
            <a:pPr lvl="1"/>
            <a:r>
              <a:rPr lang="en-US" dirty="0" smtClean="0"/>
              <a:t>Granted to nobles given strips of land to colonize </a:t>
            </a:r>
          </a:p>
          <a:p>
            <a:pPr lvl="2"/>
            <a:r>
              <a:rPr lang="en-US" dirty="0" smtClean="0"/>
              <a:t>Feudal powers</a:t>
            </a:r>
          </a:p>
          <a:p>
            <a:pPr lvl="2"/>
            <a:r>
              <a:rPr lang="en-US" dirty="0" smtClean="0"/>
              <a:t>Beginning of sugar cane plantations</a:t>
            </a:r>
          </a:p>
          <a:p>
            <a:pPr lvl="3"/>
            <a:r>
              <a:rPr lang="en-US" dirty="0" smtClean="0"/>
              <a:t>Worked by African slaves</a:t>
            </a:r>
          </a:p>
          <a:p>
            <a:r>
              <a:rPr lang="en-US" dirty="0" smtClean="0"/>
              <a:t>King sends governor to create capital at Salvador</a:t>
            </a:r>
          </a:p>
          <a:p>
            <a:pPr lvl="1"/>
            <a:r>
              <a:rPr lang="en-US" dirty="0" smtClean="0"/>
              <a:t>Accompanied by missionaries to convert natives</a:t>
            </a:r>
          </a:p>
          <a:p>
            <a:pPr lvl="1"/>
            <a:r>
              <a:rPr lang="en-US" dirty="0" smtClean="0"/>
              <a:t>Establishment of port city, Rio de Janeiro, to ship sugar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62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Brazilian Sugar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Brazil as leader of sugar production throughout 1600s</a:t>
            </a:r>
          </a:p>
          <a:p>
            <a:r>
              <a:rPr lang="en-US" dirty="0" smtClean="0"/>
              <a:t>Plantation hierarchy</a:t>
            </a:r>
          </a:p>
          <a:p>
            <a:pPr lvl="1"/>
            <a:r>
              <a:rPr lang="en-US" dirty="0" smtClean="0"/>
              <a:t>Planters and families=aristocracy</a:t>
            </a:r>
          </a:p>
          <a:p>
            <a:pPr lvl="1"/>
            <a:r>
              <a:rPr lang="en-US" dirty="0" smtClean="0"/>
              <a:t>Merchants/bureaucrats/officials</a:t>
            </a:r>
          </a:p>
          <a:p>
            <a:pPr lvl="1"/>
            <a:r>
              <a:rPr lang="en-US" dirty="0" smtClean="0"/>
              <a:t>Mixed persons (miscegenation)</a:t>
            </a:r>
          </a:p>
          <a:p>
            <a:pPr lvl="2"/>
            <a:r>
              <a:rPr lang="en-US" dirty="0" smtClean="0"/>
              <a:t>Artisans, farmers, herders, laborers</a:t>
            </a:r>
          </a:p>
          <a:p>
            <a:pPr lvl="1"/>
            <a:r>
              <a:rPr lang="en-US" dirty="0" smtClean="0"/>
              <a:t>Indians</a:t>
            </a:r>
          </a:p>
          <a:p>
            <a:pPr lvl="1"/>
            <a:r>
              <a:rPr lang="en-US" dirty="0" smtClean="0"/>
              <a:t>Slaves</a:t>
            </a:r>
          </a:p>
          <a:p>
            <a:r>
              <a:rPr lang="en-US" dirty="0" smtClean="0"/>
              <a:t>Bureaucracy similar to Spain</a:t>
            </a:r>
          </a:p>
          <a:p>
            <a:r>
              <a:rPr lang="en-US" dirty="0" smtClean="0"/>
              <a:t>No education system, so wealthy had to be sent to Portugal for university and printed 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3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Brazilian Gold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943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Habsburg kings rule Spain and Portugal (1580-1640)</a:t>
            </a:r>
          </a:p>
          <a:p>
            <a:pPr lvl="1"/>
            <a:r>
              <a:rPr lang="en-US" dirty="0" smtClean="0"/>
              <a:t>Habsburgs=Prussia, C. Europe</a:t>
            </a:r>
          </a:p>
          <a:p>
            <a:r>
              <a:rPr lang="en-US" dirty="0" smtClean="0"/>
              <a:t>As Dutch gain independence from Spain, seize part of NE Brazil for sugar production</a:t>
            </a:r>
          </a:p>
          <a:p>
            <a:r>
              <a:rPr lang="en-US" dirty="0" smtClean="0"/>
              <a:t>By 1680s, France, Dutch, English held sugar colonies in Caribbean</a:t>
            </a:r>
          </a:p>
          <a:p>
            <a:pPr lvl="1"/>
            <a:r>
              <a:rPr lang="en-US" dirty="0" smtClean="0"/>
              <a:t>Lowers value of sugar and rising prices for slaves</a:t>
            </a:r>
          </a:p>
          <a:p>
            <a:r>
              <a:rPr lang="en-US" dirty="0" smtClean="0"/>
              <a:t>Portugal sends </a:t>
            </a:r>
            <a:r>
              <a:rPr lang="en-US" dirty="0" err="1" smtClean="0"/>
              <a:t>Paulistas</a:t>
            </a:r>
            <a:r>
              <a:rPr lang="en-US" dirty="0" smtClean="0"/>
              <a:t> (lumberjacks) into Brazilian interior looking for gold</a:t>
            </a:r>
          </a:p>
          <a:p>
            <a:pPr lvl="1"/>
            <a:r>
              <a:rPr lang="en-US" dirty="0" smtClean="0"/>
              <a:t>Discovered in 1695, establishing Minas </a:t>
            </a:r>
            <a:r>
              <a:rPr lang="en-US" dirty="0" err="1" smtClean="0"/>
              <a:t>Gerais</a:t>
            </a:r>
            <a:endParaRPr lang="en-US" dirty="0" smtClean="0"/>
          </a:p>
          <a:p>
            <a:pPr lvl="1"/>
            <a:r>
              <a:rPr lang="en-US" dirty="0" smtClean="0"/>
              <a:t>Slaves provide labor in mines during gold rush (50% regional population)</a:t>
            </a:r>
          </a:p>
          <a:p>
            <a:pPr lvl="1"/>
            <a:r>
              <a:rPr lang="en-US" dirty="0" smtClean="0"/>
              <a:t>Government becomes more strong-fisted to collect taxes</a:t>
            </a:r>
          </a:p>
          <a:p>
            <a:pPr lvl="1"/>
            <a:r>
              <a:rPr lang="en-US" dirty="0" smtClean="0"/>
              <a:t>Causes Brazil to become largest producer of gold in “the west”</a:t>
            </a:r>
          </a:p>
          <a:p>
            <a:r>
              <a:rPr lang="en-US" dirty="0" smtClean="0"/>
              <a:t>Effects</a:t>
            </a:r>
          </a:p>
          <a:p>
            <a:pPr lvl="1"/>
            <a:r>
              <a:rPr lang="en-US" dirty="0" smtClean="0"/>
              <a:t>Opens interior of Brazil to settlement</a:t>
            </a:r>
          </a:p>
          <a:p>
            <a:pPr lvl="1"/>
            <a:r>
              <a:rPr lang="en-US" dirty="0" smtClean="0"/>
              <a:t>Depletes natives, increases slavery</a:t>
            </a:r>
          </a:p>
          <a:p>
            <a:pPr lvl="1"/>
            <a:r>
              <a:rPr lang="en-US" dirty="0" smtClean="0"/>
              <a:t>Causes Rio to grow (closest port to mines), becomes capital in 1763</a:t>
            </a:r>
          </a:p>
          <a:p>
            <a:pPr lvl="1"/>
            <a:r>
              <a:rPr lang="en-US" dirty="0" smtClean="0"/>
              <a:t>Wealth used to build churches, infrastructure, stimulating cultural advances</a:t>
            </a:r>
          </a:p>
          <a:p>
            <a:pPr lvl="1"/>
            <a:r>
              <a:rPr lang="en-US" dirty="0" smtClean="0"/>
              <a:t>Gold used to buy manufactured goods needed for colonies from England, compensating for trade imbalance</a:t>
            </a:r>
          </a:p>
          <a:p>
            <a:pPr lvl="2"/>
            <a:r>
              <a:rPr lang="en-US" dirty="0" smtClean="0"/>
              <a:t>Becomes an economic dependency of England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Putting aside </a:t>
            </a:r>
            <a:r>
              <a:rPr lang="en-US" i="1" dirty="0" smtClean="0"/>
              <a:t>our perception</a:t>
            </a:r>
            <a:r>
              <a:rPr lang="en-US" dirty="0" smtClean="0"/>
              <a:t> of the values of gold and silver, which precious metal do you think was more lucrative and beneficial to colonial and European societies? Why?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Trace/Explain the growth of Brazil in terms of economics and settlement.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 and contrast the colonies of New Spain and Brazil.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can you predict social hierarchies of colonies to develop based on settlement and relationships of colonists, natives, and African slaves in the Portuguese and Spanish colonies? Explain.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11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Iberian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Frontier between Christianity and Islam</a:t>
            </a:r>
          </a:p>
          <a:p>
            <a:pPr lvl="1"/>
            <a:r>
              <a:rPr lang="en-US" dirty="0" smtClean="0"/>
              <a:t>Creates strong tradition of military and ability to rule people of other belief systems</a:t>
            </a:r>
          </a:p>
          <a:p>
            <a:r>
              <a:rPr lang="en-US" dirty="0" smtClean="0"/>
              <a:t>Emergence of Christian kingdoms</a:t>
            </a:r>
          </a:p>
          <a:p>
            <a:pPr lvl="1"/>
            <a:r>
              <a:rPr lang="en-US" dirty="0" smtClean="0"/>
              <a:t>Portugal, Aragon, Castile</a:t>
            </a:r>
          </a:p>
          <a:p>
            <a:r>
              <a:rPr lang="en-US" dirty="0" smtClean="0"/>
              <a:t>Unification of Aragon and Castile</a:t>
            </a:r>
          </a:p>
          <a:p>
            <a:pPr lvl="1"/>
            <a:r>
              <a:rPr lang="en-US" dirty="0" smtClean="0"/>
              <a:t>Marriage of Ferdinand and Isabella</a:t>
            </a:r>
          </a:p>
          <a:p>
            <a:pPr lvl="1"/>
            <a:r>
              <a:rPr lang="en-US" dirty="0" smtClean="0"/>
              <a:t>Seeks to eliminate religious and ethnic divisions</a:t>
            </a:r>
          </a:p>
          <a:p>
            <a:pPr lvl="2"/>
            <a:r>
              <a:rPr lang="en-US" dirty="0" smtClean="0"/>
              <a:t>Expulsion of heretics and Jews</a:t>
            </a:r>
          </a:p>
          <a:p>
            <a:r>
              <a:rPr lang="en-US" dirty="0" smtClean="0"/>
              <a:t>Heavily urban region</a:t>
            </a:r>
          </a:p>
          <a:p>
            <a:pPr lvl="1"/>
            <a:r>
              <a:rPr lang="en-US" dirty="0" smtClean="0"/>
              <a:t>Majority peasants living in suburbs and towns</a:t>
            </a:r>
          </a:p>
          <a:p>
            <a:pPr lvl="2"/>
            <a:r>
              <a:rPr lang="en-US" dirty="0" smtClean="0"/>
              <a:t>Want to make themselves a “new nobility,” participate in colonial conquests</a:t>
            </a:r>
          </a:p>
          <a:p>
            <a:r>
              <a:rPr lang="en-US" dirty="0" smtClean="0"/>
              <a:t>Patriarchal society easily adapted through encomienda system</a:t>
            </a:r>
          </a:p>
          <a:p>
            <a:r>
              <a:rPr lang="en-US" dirty="0" smtClean="0"/>
              <a:t>Bureaucratic administration of kingdom, empire, colonies</a:t>
            </a:r>
          </a:p>
          <a:p>
            <a:pPr lvl="1"/>
            <a:r>
              <a:rPr lang="en-US" dirty="0" smtClean="0"/>
              <a:t>Church as a part of politics, royal nomination of clergy</a:t>
            </a:r>
          </a:p>
          <a:p>
            <a:r>
              <a:rPr lang="en-US" dirty="0" smtClean="0"/>
              <a:t>Agricultural economy based on sugar and slave trade</a:t>
            </a:r>
            <a:endParaRPr lang="en-US" dirty="0"/>
          </a:p>
        </p:txBody>
      </p:sp>
      <p:pic>
        <p:nvPicPr>
          <p:cNvPr id="2050" name="Picture 2" descr="http://www.passports.com/sites/default/files/styles/large/public/isabellaferdinand.jpg?itok=o4_WXrZ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1"/>
            <a:ext cx="348506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97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Chronology of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periods:</a:t>
            </a:r>
          </a:p>
          <a:p>
            <a:pPr lvl="1"/>
            <a:r>
              <a:rPr lang="en-US" dirty="0" smtClean="0"/>
              <a:t>Conquest, 1492-1570</a:t>
            </a:r>
          </a:p>
          <a:p>
            <a:pPr lvl="1"/>
            <a:r>
              <a:rPr lang="en-US" dirty="0" smtClean="0"/>
              <a:t>Consolidation, 1570-1700</a:t>
            </a:r>
          </a:p>
          <a:p>
            <a:pPr lvl="1"/>
            <a:r>
              <a:rPr lang="en-US" dirty="0" smtClean="0"/>
              <a:t>Reform and reorganization, 1700-1800s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1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Caribbean Colonialism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6096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Early focus on the Caribbean</a:t>
            </a:r>
          </a:p>
          <a:p>
            <a:r>
              <a:rPr lang="en-US" dirty="0" smtClean="0"/>
              <a:t>Return voyage to </a:t>
            </a:r>
            <a:r>
              <a:rPr lang="en-US" dirty="0" err="1" smtClean="0"/>
              <a:t>Hispanola</a:t>
            </a:r>
            <a:r>
              <a:rPr lang="en-US" dirty="0" smtClean="0"/>
              <a:t> (1493)</a:t>
            </a:r>
          </a:p>
          <a:p>
            <a:pPr lvl="1"/>
            <a:r>
              <a:rPr lang="en-US" dirty="0" smtClean="0"/>
              <a:t>Columbus sets up government under his son</a:t>
            </a:r>
          </a:p>
          <a:p>
            <a:pPr lvl="2"/>
            <a:r>
              <a:rPr lang="en-US" dirty="0" smtClean="0"/>
              <a:t>Colonial Santo Domingo images</a:t>
            </a:r>
          </a:p>
          <a:p>
            <a:r>
              <a:rPr lang="en-US" dirty="0" smtClean="0"/>
              <a:t>Other colonies include Puerto Rico, Cuba, eventually moving to Panama and South America</a:t>
            </a:r>
          </a:p>
          <a:p>
            <a:r>
              <a:rPr lang="en-US" dirty="0" smtClean="0"/>
              <a:t>Use of </a:t>
            </a:r>
            <a:r>
              <a:rPr lang="en-US" dirty="0" err="1" smtClean="0"/>
              <a:t>Taino</a:t>
            </a:r>
            <a:r>
              <a:rPr lang="en-US" dirty="0" smtClean="0"/>
              <a:t> as laborers under encomienda</a:t>
            </a:r>
          </a:p>
          <a:p>
            <a:pPr lvl="1"/>
            <a:r>
              <a:rPr lang="en-US" dirty="0" smtClean="0"/>
              <a:t>Taxation of labor using natives, similar to serfdom</a:t>
            </a:r>
          </a:p>
          <a:p>
            <a:r>
              <a:rPr lang="en-US" dirty="0" smtClean="0"/>
              <a:t>Set up colonial cities similar to Spanish layout</a:t>
            </a:r>
          </a:p>
          <a:p>
            <a:pPr lvl="1"/>
            <a:r>
              <a:rPr lang="en-US" dirty="0" smtClean="0"/>
              <a:t>Grid plan with town hall, church, and governor’s palace in central plaza</a:t>
            </a:r>
          </a:p>
          <a:p>
            <a:pPr lvl="1"/>
            <a:r>
              <a:rPr lang="en-US" dirty="0" smtClean="0"/>
              <a:t>Surrounded by fortifications for protection against natives, other European navies</a:t>
            </a:r>
          </a:p>
          <a:p>
            <a:r>
              <a:rPr lang="en-US" dirty="0" smtClean="0"/>
              <a:t>Administrative bureaucracy</a:t>
            </a:r>
          </a:p>
          <a:p>
            <a:pPr lvl="1"/>
            <a:r>
              <a:rPr lang="en-US" dirty="0" smtClean="0"/>
              <a:t>Governorship, treasury, court of appeals, notaries, law body, church, university</a:t>
            </a:r>
          </a:p>
          <a:p>
            <a:r>
              <a:rPr lang="en-US" dirty="0" smtClean="0"/>
              <a:t>Importation of African slaves for new sugar industry</a:t>
            </a:r>
          </a:p>
          <a:p>
            <a:r>
              <a:rPr lang="en-US" dirty="0" smtClean="0"/>
              <a:t>Lucrative nature of colonies leads to new immigrants (including women)</a:t>
            </a:r>
          </a:p>
          <a:p>
            <a:pPr lvl="1"/>
            <a:r>
              <a:rPr lang="en-US" dirty="0" smtClean="0"/>
              <a:t>Begins early settlement of Caribbean</a:t>
            </a:r>
          </a:p>
          <a:p>
            <a:r>
              <a:rPr lang="en-US" dirty="0" smtClean="0"/>
              <a:t>Depopulation of natives</a:t>
            </a:r>
          </a:p>
          <a:p>
            <a:pPr lvl="1"/>
            <a:r>
              <a:rPr lang="en-US" dirty="0" smtClean="0"/>
              <a:t>Support by clerics (Bartolome de Las Casas)</a:t>
            </a:r>
          </a:p>
          <a:p>
            <a:pPr lvl="1"/>
            <a:r>
              <a:rPr lang="en-US" dirty="0" smtClean="0"/>
              <a:t>Suspension of encomienda by crown, not heeded by plantation owners</a:t>
            </a:r>
          </a:p>
          <a:p>
            <a:pPr lvl="1"/>
            <a:r>
              <a:rPr lang="en-US" dirty="0" smtClean="0"/>
              <a:t>Importation of African slaves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4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Conquest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Conquistadors</a:t>
            </a:r>
          </a:p>
          <a:p>
            <a:pPr lvl="1"/>
            <a:r>
              <a:rPr lang="en-US" dirty="0" smtClean="0"/>
              <a:t>Groups of 50-500</a:t>
            </a:r>
          </a:p>
          <a:p>
            <a:pPr lvl="1"/>
            <a:r>
              <a:rPr lang="en-US" dirty="0" smtClean="0"/>
              <a:t>Led the charge, followed later by priests, women, merchants who begin civil society</a:t>
            </a:r>
          </a:p>
          <a:p>
            <a:r>
              <a:rPr lang="en-US" dirty="0" smtClean="0"/>
              <a:t>Two pronged conquest: </a:t>
            </a:r>
          </a:p>
          <a:p>
            <a:pPr lvl="1"/>
            <a:r>
              <a:rPr lang="en-US" dirty="0" smtClean="0"/>
              <a:t>Mexico (1519-21)</a:t>
            </a:r>
          </a:p>
          <a:p>
            <a:pPr lvl="2"/>
            <a:r>
              <a:rPr lang="en-US" dirty="0" smtClean="0"/>
              <a:t>Hernan(do) Cortes(z)</a:t>
            </a:r>
          </a:p>
          <a:p>
            <a:pPr lvl="3"/>
            <a:r>
              <a:rPr lang="en-US" dirty="0" smtClean="0"/>
              <a:t>600 men into central Mexico (mythical treasures)</a:t>
            </a:r>
          </a:p>
          <a:p>
            <a:pPr lvl="3"/>
            <a:r>
              <a:rPr lang="en-US" dirty="0" smtClean="0"/>
              <a:t>Dominate tribes surrounding Aztecs, using them against Aztecs</a:t>
            </a:r>
          </a:p>
          <a:p>
            <a:pPr lvl="3"/>
            <a:r>
              <a:rPr lang="en-US" dirty="0" smtClean="0"/>
              <a:t>Capture and kill </a:t>
            </a:r>
            <a:r>
              <a:rPr lang="en-US" dirty="0" err="1" smtClean="0"/>
              <a:t>Moctezuma</a:t>
            </a:r>
            <a:r>
              <a:rPr lang="en-US" dirty="0" smtClean="0"/>
              <a:t>/Montezuma II</a:t>
            </a:r>
          </a:p>
          <a:p>
            <a:pPr lvl="3"/>
            <a:r>
              <a:rPr lang="en-US" dirty="0" smtClean="0"/>
              <a:t>Remaining Aztecs die of starvation, slaughter, disease</a:t>
            </a:r>
          </a:p>
          <a:p>
            <a:pPr lvl="3"/>
            <a:r>
              <a:rPr lang="en-US" dirty="0" smtClean="0"/>
              <a:t>Establishment of New Spain</a:t>
            </a:r>
          </a:p>
          <a:p>
            <a:pPr lvl="1"/>
            <a:r>
              <a:rPr lang="en-US" dirty="0" smtClean="0"/>
              <a:t>South America</a:t>
            </a:r>
          </a:p>
          <a:p>
            <a:pPr lvl="2"/>
            <a:r>
              <a:rPr lang="en-US" dirty="0" smtClean="0"/>
              <a:t>Francisco Pizarro (1533-40)</a:t>
            </a:r>
          </a:p>
          <a:p>
            <a:pPr lvl="3"/>
            <a:r>
              <a:rPr lang="en-US" dirty="0" smtClean="0"/>
              <a:t>200 men begin in Panama, stretch down into South America</a:t>
            </a:r>
          </a:p>
          <a:p>
            <a:pPr lvl="3"/>
            <a:r>
              <a:rPr lang="en-US" dirty="0" smtClean="0"/>
              <a:t>Meet Incas who are weakened by civil war, utilizing native enemies of Inca</a:t>
            </a:r>
          </a:p>
          <a:p>
            <a:r>
              <a:rPr lang="en-US" dirty="0" smtClean="0"/>
              <a:t>Coronado and Valdivia explore and conquer SW North America and central Chile, Amazon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2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1.bp.blogspot.com/-Ev8BzqJ_aXs/USvC-vGzIPI/AAAAAAAABEo/gdxSil8KxC4/s1600/Storming_of_the_Teocalli_by_Cortez_and_His_Troop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" y="0"/>
            <a:ext cx="9132570" cy="686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1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Conquest of the Mainland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Searching for treasures</a:t>
            </a:r>
          </a:p>
          <a:p>
            <a:pPr lvl="1"/>
            <a:r>
              <a:rPr lang="en-US" dirty="0" smtClean="0"/>
              <a:t>Conquerors=80%, crown=20%</a:t>
            </a:r>
          </a:p>
          <a:p>
            <a:pPr lvl="1"/>
            <a:r>
              <a:rPr lang="en-US" dirty="0" smtClean="0"/>
              <a:t>Treasure split on shares basis</a:t>
            </a:r>
          </a:p>
          <a:p>
            <a:pPr lvl="2"/>
            <a:r>
              <a:rPr lang="en-US" dirty="0" smtClean="0"/>
              <a:t>Conquerors get more shares based on importance, sometimes reward friends and families with treasure</a:t>
            </a:r>
          </a:p>
          <a:p>
            <a:r>
              <a:rPr lang="en-US" dirty="0" smtClean="0"/>
              <a:t>Conquerors a smattering of social groups</a:t>
            </a:r>
          </a:p>
          <a:p>
            <a:pPr lvl="1"/>
            <a:r>
              <a:rPr lang="en-US" dirty="0" smtClean="0"/>
              <a:t>Clergy, gentlemen, peasants</a:t>
            </a:r>
          </a:p>
          <a:p>
            <a:pPr lvl="2"/>
            <a:r>
              <a:rPr lang="en-US" dirty="0" smtClean="0"/>
              <a:t>Hoping to better themselves by conversion, become a “new nobility”</a:t>
            </a:r>
          </a:p>
          <a:p>
            <a:r>
              <a:rPr lang="en-US" dirty="0" smtClean="0"/>
              <a:t>Bureaucratic administration develops</a:t>
            </a:r>
          </a:p>
          <a:p>
            <a:pPr lvl="1"/>
            <a:r>
              <a:rPr lang="en-US" dirty="0" smtClean="0"/>
              <a:t>Merchants, colonists, law courts, bureaucrats, viceroys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0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/>
          <a:lstStyle/>
          <a:p>
            <a:r>
              <a:rPr lang="en-US" dirty="0" smtClean="0"/>
              <a:t>The Morality of Conquest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15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Moral and philosophical questioning of conquest</a:t>
            </a:r>
          </a:p>
          <a:p>
            <a:pPr lvl="1"/>
            <a:r>
              <a:rPr lang="en-US" dirty="0" smtClean="0"/>
              <a:t>Who were the Indians?</a:t>
            </a:r>
          </a:p>
          <a:p>
            <a:pPr lvl="1"/>
            <a:r>
              <a:rPr lang="en-US" dirty="0" smtClean="0"/>
              <a:t>Are they fully human?</a:t>
            </a:r>
          </a:p>
          <a:p>
            <a:pPr lvl="1"/>
            <a:r>
              <a:rPr lang="en-US" dirty="0" smtClean="0"/>
              <a:t>Is it proper to convert them to Christianity?</a:t>
            </a:r>
          </a:p>
          <a:p>
            <a:pPr lvl="1"/>
            <a:r>
              <a:rPr lang="en-US" dirty="0" smtClean="0"/>
              <a:t>Is conquest of their land justified?</a:t>
            </a:r>
          </a:p>
          <a:p>
            <a:r>
              <a:rPr lang="en-US" dirty="0" smtClean="0"/>
              <a:t>Conquest is necessary to spread the gospel</a:t>
            </a:r>
          </a:p>
          <a:p>
            <a:pPr lvl="1"/>
            <a:r>
              <a:rPr lang="en-US" dirty="0" smtClean="0"/>
              <a:t>Spain freed natives from unjust lords to bring salvation</a:t>
            </a:r>
          </a:p>
          <a:p>
            <a:r>
              <a:rPr lang="en-US" dirty="0" smtClean="0"/>
              <a:t>Control of Indian labor essential for Spanish rule</a:t>
            </a:r>
          </a:p>
          <a:p>
            <a:r>
              <a:rPr lang="en-US" dirty="0" smtClean="0"/>
              <a:t>Natives not fully human and “born to serve”</a:t>
            </a:r>
          </a:p>
          <a:p>
            <a:pPr lvl="1"/>
            <a:r>
              <a:rPr lang="en-US" dirty="0" smtClean="0"/>
              <a:t>King suspends encomienda system in 1550 to hold arguments on humanity of natives</a:t>
            </a:r>
          </a:p>
          <a:p>
            <a:pPr lvl="2"/>
            <a:r>
              <a:rPr lang="en-US" dirty="0" smtClean="0"/>
              <a:t>Natives are rational people who never harmed Christendom</a:t>
            </a:r>
          </a:p>
          <a:p>
            <a:pPr lvl="2"/>
            <a:r>
              <a:rPr lang="en-US" dirty="0" smtClean="0"/>
              <a:t>Conquest as unjustified, conquest only through peaceful means</a:t>
            </a:r>
          </a:p>
          <a:p>
            <a:pPr lvl="2"/>
            <a:r>
              <a:rPr lang="en-US" dirty="0" smtClean="0"/>
              <a:t>Many farmers ignore king’s dictate and continue encomienda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3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3376</TotalTime>
  <Words>1842</Words>
  <Application>Microsoft Macintosh PowerPoint</Application>
  <PresentationFormat>On-screen Show (4:3)</PresentationFormat>
  <Paragraphs>235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Conquest and Colonization in Latin America</vt:lpstr>
      <vt:lpstr>Module 1: Spanish Conquest</vt:lpstr>
      <vt:lpstr>Iberian Europe</vt:lpstr>
      <vt:lpstr>Chronology of Expansion</vt:lpstr>
      <vt:lpstr>Caribbean Colonialism</vt:lpstr>
      <vt:lpstr>Conquest</vt:lpstr>
      <vt:lpstr>PowerPoint Presentation</vt:lpstr>
      <vt:lpstr>Conquest of the Mainland</vt:lpstr>
      <vt:lpstr>The Morality of Conquest</vt:lpstr>
      <vt:lpstr>Reflection Questions</vt:lpstr>
      <vt:lpstr>Module 2: Effects on Indian Societies</vt:lpstr>
      <vt:lpstr>Native Exploitation</vt:lpstr>
      <vt:lpstr>Multiracial Societies</vt:lpstr>
      <vt:lpstr>Reflection Questions</vt:lpstr>
      <vt:lpstr>Module 3: Colonial Economies and Governments</vt:lpstr>
      <vt:lpstr>Economic Foundations of Spanish Colonies</vt:lpstr>
      <vt:lpstr>Haciendas: Spanish Plantations</vt:lpstr>
      <vt:lpstr>Industry and Commerce</vt:lpstr>
      <vt:lpstr>Church and State</vt:lpstr>
      <vt:lpstr>Dissent</vt:lpstr>
      <vt:lpstr>Reflection Questions</vt:lpstr>
      <vt:lpstr>Module 4: Portuguese Brazil</vt:lpstr>
      <vt:lpstr>Establishing a Plantation System</vt:lpstr>
      <vt:lpstr>Brazilian Sugar</vt:lpstr>
      <vt:lpstr>Brazilian Gold</vt:lpstr>
      <vt:lpstr>Reflection Question</vt:lpstr>
    </vt:vector>
  </TitlesOfParts>
  <Company>Guilford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Conquest and Colonization in Latin America</dc:title>
  <dc:creator>Kiste, Andrew</dc:creator>
  <cp:lastModifiedBy>Andrew Kiste</cp:lastModifiedBy>
  <cp:revision>22</cp:revision>
  <dcterms:created xsi:type="dcterms:W3CDTF">2015-01-28T18:29:14Z</dcterms:created>
  <dcterms:modified xsi:type="dcterms:W3CDTF">2015-02-03T00:07:37Z</dcterms:modified>
</cp:coreProperties>
</file>