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68" r:id="rId3"/>
    <p:sldId id="258" r:id="rId4"/>
    <p:sldId id="261" r:id="rId5"/>
    <p:sldId id="259" r:id="rId6"/>
    <p:sldId id="262" r:id="rId7"/>
    <p:sldId id="269" r:id="rId8"/>
    <p:sldId id="263" r:id="rId9"/>
    <p:sldId id="264" r:id="rId10"/>
    <p:sldId id="265" r:id="rId11"/>
    <p:sldId id="260" r:id="rId12"/>
    <p:sldId id="266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811C5-F05A-4EE1-8E55-434AEB7AE18E}" type="datetimeFigureOut">
              <a:rPr lang="en-US" smtClean="0"/>
              <a:pPr/>
              <a:t>10/23/2012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AFFC2-5444-4935-908A-D744900EED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811C5-F05A-4EE1-8E55-434AEB7AE18E}" type="datetimeFigureOut">
              <a:rPr lang="en-US" smtClean="0"/>
              <a:pPr/>
              <a:t>10/23/2012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AFFC2-5444-4935-908A-D744900EED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811C5-F05A-4EE1-8E55-434AEB7AE18E}" type="datetimeFigureOut">
              <a:rPr lang="en-US" smtClean="0"/>
              <a:pPr/>
              <a:t>10/23/2012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AFFC2-5444-4935-908A-D744900EED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811C5-F05A-4EE1-8E55-434AEB7AE18E}" type="datetimeFigureOut">
              <a:rPr lang="en-US" smtClean="0"/>
              <a:pPr/>
              <a:t>10/23/2012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AFFC2-5444-4935-908A-D744900EED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811C5-F05A-4EE1-8E55-434AEB7AE18E}" type="datetimeFigureOut">
              <a:rPr lang="en-US" smtClean="0"/>
              <a:pPr/>
              <a:t>10/23/2012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AFFC2-5444-4935-908A-D744900EED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811C5-F05A-4EE1-8E55-434AEB7AE18E}" type="datetimeFigureOut">
              <a:rPr lang="en-US" smtClean="0"/>
              <a:pPr/>
              <a:t>10/23/2012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AFFC2-5444-4935-908A-D744900EED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811C5-F05A-4EE1-8E55-434AEB7AE18E}" type="datetimeFigureOut">
              <a:rPr lang="en-US" smtClean="0"/>
              <a:pPr/>
              <a:t>10/23/2012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AFFC2-5444-4935-908A-D744900EED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811C5-F05A-4EE1-8E55-434AEB7AE18E}" type="datetimeFigureOut">
              <a:rPr lang="en-US" smtClean="0"/>
              <a:pPr/>
              <a:t>10/23/2012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AFFC2-5444-4935-908A-D744900EED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811C5-F05A-4EE1-8E55-434AEB7AE18E}" type="datetimeFigureOut">
              <a:rPr lang="en-US" smtClean="0"/>
              <a:pPr/>
              <a:t>10/23/2012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AFFC2-5444-4935-908A-D744900EED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811C5-F05A-4EE1-8E55-434AEB7AE18E}" type="datetimeFigureOut">
              <a:rPr lang="en-US" smtClean="0"/>
              <a:pPr/>
              <a:t>10/23/2012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AFFC2-5444-4935-908A-D744900EED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811C5-F05A-4EE1-8E55-434AEB7AE18E}" type="datetimeFigureOut">
              <a:rPr lang="en-US" smtClean="0"/>
              <a:pPr/>
              <a:t>10/23/2012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0AAFFC2-5444-4935-908A-D744900EED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73811C5-F05A-4EE1-8E55-434AEB7AE18E}" type="datetimeFigureOut">
              <a:rPr lang="en-US" smtClean="0"/>
              <a:pPr/>
              <a:t>10/23/2012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0AAFFC2-5444-4935-908A-D744900EEDD7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Columbian Exchange</a:t>
            </a:r>
            <a:br>
              <a:rPr lang="en-US" dirty="0" smtClean="0"/>
            </a:br>
            <a:r>
              <a:rPr lang="en-US" dirty="0" smtClean="0"/>
              <a:t>and the Triangular Trade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Consequences of Slavery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Cultures in Africa lose millions of people</a:t>
            </a:r>
          </a:p>
          <a:p>
            <a:r>
              <a:rPr lang="en-US" b="1" dirty="0" smtClean="0"/>
              <a:t>Families destroyed</a:t>
            </a:r>
          </a:p>
          <a:p>
            <a:r>
              <a:rPr lang="en-US" b="1" dirty="0" smtClean="0"/>
              <a:t>Guns in Africa</a:t>
            </a:r>
          </a:p>
          <a:p>
            <a:r>
              <a:rPr lang="en-US" dirty="0" smtClean="0"/>
              <a:t>New ideas of agriculture in New World</a:t>
            </a:r>
          </a:p>
          <a:p>
            <a:r>
              <a:rPr lang="en-US" dirty="0" smtClean="0"/>
              <a:t>Culture/art/music/religion/food </a:t>
            </a:r>
          </a:p>
          <a:p>
            <a:r>
              <a:rPr lang="en-US" dirty="0" smtClean="0"/>
              <a:t>Large African-American populations in South, Latin America, American south, Caribbean</a:t>
            </a:r>
          </a:p>
          <a:p>
            <a:pPr lvl="1"/>
            <a:r>
              <a:rPr lang="en-US" dirty="0" smtClean="0"/>
              <a:t>Mixed race populations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081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Columbian Exchange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Columbian Exchange: global transfer of foods, plants, animals during the colonization of Americas</a:t>
            </a:r>
          </a:p>
          <a:p>
            <a:pPr lvl="1"/>
            <a:r>
              <a:rPr lang="en-US" b="1" dirty="0" smtClean="0"/>
              <a:t>From New World: Tomatoes, squash, pineapples, tobacco, cacao beans, turkey, corn, potatoes</a:t>
            </a:r>
          </a:p>
          <a:p>
            <a:pPr lvl="1"/>
            <a:r>
              <a:rPr lang="en-US" b="1" dirty="0" smtClean="0"/>
              <a:t>From </a:t>
            </a:r>
            <a:r>
              <a:rPr lang="en-US" b="1" dirty="0" smtClean="0"/>
              <a:t>Europe: </a:t>
            </a:r>
            <a:r>
              <a:rPr lang="en-US" b="1" dirty="0" smtClean="0"/>
              <a:t>horses, cattle, sheep, pigs, wheat, barley, rice, oats</a:t>
            </a:r>
          </a:p>
          <a:p>
            <a:pPr lvl="1"/>
            <a:r>
              <a:rPr lang="en-US" b="1" dirty="0" smtClean="0"/>
              <a:t>From Africa: bananas, black-eyed peas, yams</a:t>
            </a:r>
          </a:p>
          <a:p>
            <a:r>
              <a:rPr lang="en-US" b="1" dirty="0" smtClean="0"/>
              <a:t>Diseases: smallpox, measles, influenza, typhus, malaria, diphtheria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898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Global Trade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Rise of </a:t>
            </a:r>
            <a:r>
              <a:rPr lang="en-US" b="1" dirty="0" smtClean="0"/>
              <a:t>capitalism (economic system based on private ownership and investment of resources like money for profit)</a:t>
            </a:r>
          </a:p>
          <a:p>
            <a:pPr lvl="1"/>
            <a:r>
              <a:rPr lang="en-US" dirty="0" smtClean="0"/>
              <a:t>Leads to more </a:t>
            </a:r>
            <a:r>
              <a:rPr lang="en-US" b="1" dirty="0" smtClean="0"/>
              <a:t>private businesses</a:t>
            </a:r>
          </a:p>
          <a:p>
            <a:pPr lvl="1"/>
            <a:r>
              <a:rPr lang="en-US" dirty="0" smtClean="0"/>
              <a:t>Increase in money supply=inflation</a:t>
            </a:r>
          </a:p>
          <a:p>
            <a:r>
              <a:rPr lang="en-US" b="1" dirty="0" smtClean="0"/>
              <a:t>Joint-stock companies (investors buy shares of stock in company)</a:t>
            </a:r>
          </a:p>
          <a:p>
            <a:pPr lvl="1"/>
            <a:r>
              <a:rPr lang="en-US" dirty="0" smtClean="0"/>
              <a:t>American colonization</a:t>
            </a:r>
          </a:p>
          <a:p>
            <a:pPr lvl="2"/>
            <a:r>
              <a:rPr lang="en-US" dirty="0" smtClean="0"/>
              <a:t>Great wealth=great risks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6998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Mercantilism (p. 574)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Mercantilism: country’s power depends on wealth</a:t>
            </a:r>
          </a:p>
          <a:p>
            <a:r>
              <a:rPr lang="en-US" b="1" dirty="0" smtClean="0"/>
              <a:t>Two ways to increase power and wealth:</a:t>
            </a:r>
          </a:p>
          <a:p>
            <a:pPr lvl="1"/>
            <a:r>
              <a:rPr lang="en-US" b="1" dirty="0" smtClean="0"/>
              <a:t>Obtain as much gold/silver as possible</a:t>
            </a:r>
          </a:p>
          <a:p>
            <a:pPr lvl="1"/>
            <a:r>
              <a:rPr lang="en-US" dirty="0" smtClean="0"/>
              <a:t>Establish favorable balance of trade, </a:t>
            </a:r>
            <a:r>
              <a:rPr lang="en-US" b="1" dirty="0" smtClean="0"/>
              <a:t>sell more goods than bought</a:t>
            </a:r>
          </a:p>
          <a:p>
            <a:r>
              <a:rPr lang="en-US" dirty="0" smtClean="0"/>
              <a:t>Goal is to </a:t>
            </a:r>
            <a:r>
              <a:rPr lang="en-US" b="1" dirty="0" smtClean="0"/>
              <a:t>become self-sufficient, not dependent on others’ goods</a:t>
            </a:r>
          </a:p>
          <a:p>
            <a:pPr lvl="1"/>
            <a:r>
              <a:rPr lang="en-US" b="1" dirty="0" smtClean="0"/>
              <a:t>Use goods found in colonies to supplement what nation doesn’t have</a:t>
            </a:r>
          </a:p>
          <a:p>
            <a:pPr lvl="1"/>
            <a:r>
              <a:rPr lang="en-US" b="1" dirty="0" smtClean="0"/>
              <a:t>Colonies purchase goods from mother country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183777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Essential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did the Columbian Exchange affect the daily lives of people in the New World and Europe?</a:t>
            </a:r>
          </a:p>
          <a:p>
            <a:r>
              <a:rPr lang="en-US" dirty="0" smtClean="0"/>
              <a:t>How did the Columbian Exchange change the face of Latin America?</a:t>
            </a:r>
          </a:p>
          <a:p>
            <a:r>
              <a:rPr lang="en-US" dirty="0" smtClean="0"/>
              <a:t>What are some of the pieces of evidence from the Columbian Exchange that we can see today?</a:t>
            </a:r>
          </a:p>
          <a:p>
            <a:r>
              <a:rPr lang="en-US" dirty="0" smtClean="0"/>
              <a:t>What are some examples of the cultural impact of the </a:t>
            </a:r>
            <a:r>
              <a:rPr lang="en-US" smtClean="0"/>
              <a:t>Columbian Exchange?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4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Causes of African Slavery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Muslims in Africa enslave non-Muslim Africans</a:t>
            </a:r>
          </a:p>
          <a:p>
            <a:r>
              <a:rPr lang="en-US" b="1" dirty="0" smtClean="0"/>
              <a:t>Portugal arrives in Africa, 1400s</a:t>
            </a:r>
          </a:p>
          <a:p>
            <a:pPr lvl="1"/>
            <a:r>
              <a:rPr lang="en-US" b="1" dirty="0" smtClean="0"/>
              <a:t>Native Americans die from European disease</a:t>
            </a:r>
          </a:p>
          <a:p>
            <a:pPr lvl="1"/>
            <a:r>
              <a:rPr lang="en-US" b="1" dirty="0" smtClean="0"/>
              <a:t>Africans are healthier, have experience in farming</a:t>
            </a:r>
          </a:p>
          <a:p>
            <a:r>
              <a:rPr lang="en-US" dirty="0" smtClean="0"/>
              <a:t>Between 1500 and 1600, 300,000 Africans sent to Americas</a:t>
            </a:r>
          </a:p>
          <a:p>
            <a:pPr lvl="1"/>
            <a:r>
              <a:rPr lang="en-US" dirty="0" smtClean="0"/>
              <a:t>1.3 million by 1700</a:t>
            </a:r>
          </a:p>
          <a:p>
            <a:pPr lvl="1"/>
            <a:r>
              <a:rPr lang="en-US" dirty="0" smtClean="0"/>
              <a:t>9.5 million by 1870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9129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African Cooperation to Slavery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African rulers and merchants capture prisoners of war, sell as slaves in exchange for weapons (guns, </a:t>
            </a:r>
            <a:r>
              <a:rPr lang="en-US" b="1" dirty="0" err="1" smtClean="0"/>
              <a:t>etc</a:t>
            </a:r>
            <a:r>
              <a:rPr lang="en-US" b="1" dirty="0" smtClean="0"/>
              <a:t>)</a:t>
            </a:r>
          </a:p>
          <a:p>
            <a:r>
              <a:rPr lang="en-US" dirty="0" smtClean="0"/>
              <a:t>Breakdown of slaves:</a:t>
            </a:r>
          </a:p>
          <a:p>
            <a:pPr lvl="1"/>
            <a:r>
              <a:rPr lang="en-US" dirty="0" smtClean="0"/>
              <a:t>33% captured in war and raids</a:t>
            </a:r>
          </a:p>
          <a:p>
            <a:pPr lvl="1"/>
            <a:r>
              <a:rPr lang="en-US" dirty="0" smtClean="0"/>
              <a:t>33% kidnapped</a:t>
            </a:r>
          </a:p>
          <a:p>
            <a:pPr lvl="1"/>
            <a:r>
              <a:rPr lang="en-US" dirty="0" smtClean="0"/>
              <a:t>15% condemned into slavery due to crime</a:t>
            </a:r>
          </a:p>
          <a:p>
            <a:pPr lvl="1"/>
            <a:r>
              <a:rPr lang="en-US" dirty="0" smtClean="0"/>
              <a:t>10% sold </a:t>
            </a:r>
          </a:p>
          <a:p>
            <a:pPr lvl="1"/>
            <a:r>
              <a:rPr lang="en-US" dirty="0" smtClean="0"/>
              <a:t>10% sold to pay debt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0999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Slavery in Spanish and Portuguese Colonies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Spanish colonies</a:t>
            </a:r>
          </a:p>
          <a:p>
            <a:pPr lvl="1"/>
            <a:r>
              <a:rPr lang="en-US" b="1" dirty="0" smtClean="0"/>
              <a:t>Caribbean and American mainland</a:t>
            </a:r>
          </a:p>
          <a:p>
            <a:pPr lvl="1"/>
            <a:r>
              <a:rPr lang="en-US" b="1" dirty="0" smtClean="0"/>
              <a:t>Plantations, gold/silver mines</a:t>
            </a:r>
          </a:p>
          <a:p>
            <a:r>
              <a:rPr lang="en-US" b="1" dirty="0" smtClean="0"/>
              <a:t>Portuguese colonies</a:t>
            </a:r>
          </a:p>
          <a:p>
            <a:pPr lvl="1"/>
            <a:r>
              <a:rPr lang="en-US" b="1" dirty="0" smtClean="0"/>
              <a:t>Brazilian sugar canes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990982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Triangular Trade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Europe sends manufactured goods to Africa, Africa sends slaves to Americas, Americas send sugar/coffee/tobacco to Europe</a:t>
            </a:r>
          </a:p>
          <a:p>
            <a:r>
              <a:rPr lang="en-US" dirty="0" smtClean="0"/>
              <a:t>New England sends goods to Africa, Africa sends slaves to West Indies, West Indies send sugar and molasses to New England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067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Andrea\Pictures\My Scans\2011-11 (Nov)\scan00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Middle Passage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935480"/>
            <a:ext cx="8839200" cy="4770120"/>
          </a:xfrm>
        </p:spPr>
        <p:txBody>
          <a:bodyPr>
            <a:normAutofit/>
          </a:bodyPr>
          <a:lstStyle/>
          <a:p>
            <a:r>
              <a:rPr lang="en-US" b="1" dirty="0" smtClean="0"/>
              <a:t>“Middle Leg” of transatlantic triangle</a:t>
            </a:r>
          </a:p>
          <a:p>
            <a:r>
              <a:rPr lang="en-US" b="1" dirty="0" smtClean="0"/>
              <a:t>Many </a:t>
            </a:r>
            <a:r>
              <a:rPr lang="en-US" b="1" dirty="0" smtClean="0"/>
              <a:t>Africans </a:t>
            </a:r>
            <a:r>
              <a:rPr lang="en-US" b="1" dirty="0" smtClean="0"/>
              <a:t>packed into bottoms of ships for long journeys</a:t>
            </a:r>
          </a:p>
          <a:p>
            <a:r>
              <a:rPr lang="en-US" dirty="0" smtClean="0"/>
              <a:t>Whippings, beatings, diseases</a:t>
            </a:r>
          </a:p>
          <a:p>
            <a:r>
              <a:rPr lang="en-US" dirty="0" smtClean="0"/>
              <a:t>Suicide by drowning </a:t>
            </a:r>
          </a:p>
          <a:p>
            <a:pPr lvl="1"/>
            <a:r>
              <a:rPr lang="en-US" dirty="0" smtClean="0"/>
              <a:t>20% die each trip</a:t>
            </a:r>
          </a:p>
          <a:p>
            <a:r>
              <a:rPr lang="en-US" dirty="0" smtClean="0"/>
              <a:t>“</a:t>
            </a:r>
            <a:r>
              <a:rPr lang="en-US" dirty="0" err="1" smtClean="0"/>
              <a:t>Loosepackers</a:t>
            </a:r>
            <a:r>
              <a:rPr lang="en-US" dirty="0" smtClean="0"/>
              <a:t>” (healthier) vs. “</a:t>
            </a:r>
            <a:r>
              <a:rPr lang="en-US" dirty="0" err="1" smtClean="0"/>
              <a:t>tightpackers</a:t>
            </a:r>
            <a:r>
              <a:rPr lang="en-US" dirty="0" smtClean="0"/>
              <a:t>” (more slaves)</a:t>
            </a:r>
          </a:p>
          <a:p>
            <a:r>
              <a:rPr lang="en-US" dirty="0" smtClean="0"/>
              <a:t>Chained with </a:t>
            </a:r>
            <a:r>
              <a:rPr lang="en-US" dirty="0" err="1" smtClean="0"/>
              <a:t>shacklemate</a:t>
            </a:r>
            <a:r>
              <a:rPr lang="en-US" dirty="0" smtClean="0"/>
              <a:t> </a:t>
            </a:r>
          </a:p>
          <a:p>
            <a:r>
              <a:rPr lang="en-US" dirty="0" smtClean="0"/>
              <a:t>6’(L)x18”(H)x30”(W) space</a:t>
            </a:r>
          </a:p>
          <a:p>
            <a:r>
              <a:rPr lang="en-US" dirty="0" smtClean="0"/>
              <a:t>Better fed closer to America to “improve merchandise”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5629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Slavery in the Americas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935480"/>
            <a:ext cx="8839200" cy="477012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Slaves sold to highest bidder</a:t>
            </a:r>
          </a:p>
          <a:p>
            <a:r>
              <a:rPr lang="en-US" dirty="0" smtClean="0"/>
              <a:t>Mines, fields, domestics</a:t>
            </a:r>
          </a:p>
          <a:p>
            <a:r>
              <a:rPr lang="en-US" dirty="0" smtClean="0"/>
              <a:t>Cultural heritage (music, stories,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</a:p>
          <a:p>
            <a:r>
              <a:rPr lang="en-US" dirty="0" smtClean="0"/>
              <a:t>Resistance</a:t>
            </a:r>
          </a:p>
          <a:p>
            <a:r>
              <a:rPr lang="en-US" dirty="0" smtClean="0"/>
              <a:t>Quota system</a:t>
            </a:r>
          </a:p>
          <a:p>
            <a:r>
              <a:rPr lang="en-US" dirty="0" smtClean="0"/>
              <a:t>3 types of slavery (</a:t>
            </a:r>
            <a:r>
              <a:rPr lang="en-US" i="1" dirty="0" smtClean="0"/>
              <a:t>and a side-type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Master provides ALL food</a:t>
            </a:r>
          </a:p>
          <a:p>
            <a:pPr lvl="1"/>
            <a:r>
              <a:rPr lang="en-US" dirty="0" smtClean="0"/>
              <a:t>Master provides portion of food, letting slaves keep garden</a:t>
            </a:r>
          </a:p>
          <a:p>
            <a:pPr lvl="1"/>
            <a:r>
              <a:rPr lang="en-US" dirty="0" smtClean="0"/>
              <a:t>Master requires slaves to provide own food</a:t>
            </a:r>
          </a:p>
          <a:p>
            <a:pPr lvl="1"/>
            <a:r>
              <a:rPr lang="en-US" i="1" dirty="0" smtClean="0"/>
              <a:t>“Peasant Breach” (or an inner-economy by selling garden goods)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7825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394</TotalTime>
  <Words>601</Words>
  <Application>Microsoft Office PowerPoint</Application>
  <PresentationFormat>On-screen Show (4:3)</PresentationFormat>
  <Paragraphs>81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Flow</vt:lpstr>
      <vt:lpstr>Columbian Exchange and the Triangular Trade</vt:lpstr>
      <vt:lpstr>Essential Questions</vt:lpstr>
      <vt:lpstr>Causes of African Slavery</vt:lpstr>
      <vt:lpstr>African Cooperation to Slavery</vt:lpstr>
      <vt:lpstr>Slavery in Spanish and Portuguese Colonies</vt:lpstr>
      <vt:lpstr>Triangular Trade</vt:lpstr>
      <vt:lpstr>PowerPoint Presentation</vt:lpstr>
      <vt:lpstr>Middle Passage</vt:lpstr>
      <vt:lpstr>Slavery in the Americas</vt:lpstr>
      <vt:lpstr>Consequences of Slavery</vt:lpstr>
      <vt:lpstr>Columbian Exchange</vt:lpstr>
      <vt:lpstr>Global Trade</vt:lpstr>
      <vt:lpstr>Mercantilism (p. 574)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Columbian Exchange and the Triangular Trade</dc:title>
  <dc:creator>Andrea</dc:creator>
  <cp:lastModifiedBy>Kiste, Andrew</cp:lastModifiedBy>
  <cp:revision>12</cp:revision>
  <dcterms:created xsi:type="dcterms:W3CDTF">2011-10-29T15:35:58Z</dcterms:created>
  <dcterms:modified xsi:type="dcterms:W3CDTF">2012-10-23T17:20:08Z</dcterms:modified>
</cp:coreProperties>
</file>