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63" r:id="rId16"/>
    <p:sldId id="266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6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3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0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8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DAC0-0B04-48E9-A581-AAF16FA3DA5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6EF97-BB4A-4C4F-B2EA-AC609AC3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5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Theodora the Empress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and austere</a:t>
            </a:r>
          </a:p>
          <a:p>
            <a:r>
              <a:rPr lang="en-US" dirty="0" smtClean="0"/>
              <a:t>Refused to marry imperial heir</a:t>
            </a:r>
          </a:p>
          <a:p>
            <a:pPr lvl="1"/>
            <a:r>
              <a:rPr lang="en-US" dirty="0" smtClean="0"/>
              <a:t>Prince instead marries her sister Zoe</a:t>
            </a:r>
          </a:p>
          <a:p>
            <a:r>
              <a:rPr lang="en-US" dirty="0" smtClean="0"/>
              <a:t>Rebellion against emperor installs Theodora and Zoe as joint empresses</a:t>
            </a:r>
          </a:p>
          <a:p>
            <a:r>
              <a:rPr lang="en-US" dirty="0" smtClean="0"/>
              <a:t>Checks power of nobles and limits corruption in bureaucracy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Bureaucracy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Elaborate bureaucracy</a:t>
            </a:r>
          </a:p>
          <a:p>
            <a:r>
              <a:rPr lang="en-US" b="1" dirty="0" smtClean="0"/>
              <a:t>Studied Greek classics, philosophy, science</a:t>
            </a:r>
          </a:p>
          <a:p>
            <a:r>
              <a:rPr lang="en-US" b="1" dirty="0" smtClean="0"/>
              <a:t>Bureaucrats recruited from all social classes</a:t>
            </a:r>
          </a:p>
          <a:p>
            <a:pPr lvl="1"/>
            <a:r>
              <a:rPr lang="en-US" b="1" dirty="0" smtClean="0"/>
              <a:t>Aristocrats dominated, but all talent accepted</a:t>
            </a:r>
          </a:p>
          <a:p>
            <a:pPr lvl="1"/>
            <a:r>
              <a:rPr lang="en-US" b="1" dirty="0" smtClean="0"/>
              <a:t>Specialized into various offices</a:t>
            </a:r>
          </a:p>
          <a:p>
            <a:r>
              <a:rPr lang="en-US" b="1" dirty="0" smtClean="0"/>
              <a:t>Provincial governors appointed and keep tabs on military</a:t>
            </a:r>
          </a:p>
          <a:p>
            <a:r>
              <a:rPr lang="en-US" b="1" dirty="0" smtClean="0"/>
              <a:t>State control of the church, appointment of church officials</a:t>
            </a:r>
          </a:p>
          <a:p>
            <a:r>
              <a:rPr lang="en-US" b="1" dirty="0" smtClean="0"/>
              <a:t>Recruited local troops</a:t>
            </a:r>
          </a:p>
          <a:p>
            <a:pPr lvl="1"/>
            <a:r>
              <a:rPr lang="en-US" b="1" dirty="0" smtClean="0"/>
              <a:t>Rewarded with land </a:t>
            </a:r>
          </a:p>
          <a:p>
            <a:pPr lvl="1"/>
            <a:r>
              <a:rPr lang="en-US" b="1" dirty="0" smtClean="0"/>
              <a:t>Could be passed hereditarily</a:t>
            </a:r>
          </a:p>
        </p:txBody>
      </p:sp>
    </p:spTree>
    <p:extLst>
      <p:ext uri="{BB962C8B-B14F-4D97-AF65-F5344CB8AC3E}">
        <p14:creationId xmlns:p14="http://schemas.microsoft.com/office/powerpoint/2010/main" val="22084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Bureaucracy controlled trade and food prices in countryside</a:t>
            </a:r>
          </a:p>
          <a:p>
            <a:pPr lvl="1"/>
            <a:r>
              <a:rPr lang="en-US" b="1" dirty="0" smtClean="0"/>
              <a:t>Peasants carry most production of goods and tax revenues</a:t>
            </a:r>
          </a:p>
          <a:p>
            <a:pPr lvl="1"/>
            <a:r>
              <a:rPr lang="en-US" dirty="0" smtClean="0"/>
              <a:t>Food prices kept purposely low</a:t>
            </a:r>
          </a:p>
          <a:p>
            <a:r>
              <a:rPr lang="en-US" dirty="0" smtClean="0"/>
              <a:t>Cities begin to fall apart (Athens) to focus instead on building up Constantinople</a:t>
            </a:r>
          </a:p>
          <a:p>
            <a:r>
              <a:rPr lang="en-US" b="1" dirty="0" smtClean="0"/>
              <a:t>Trade with Asia, Russia, Scandinavia, India, Arabs</a:t>
            </a:r>
          </a:p>
          <a:p>
            <a:pPr lvl="1"/>
            <a:r>
              <a:rPr lang="en-US" b="1" dirty="0" smtClean="0"/>
              <a:t>Silk (worms imported), luxury products</a:t>
            </a:r>
          </a:p>
          <a:p>
            <a:pPr lvl="1"/>
            <a:r>
              <a:rPr lang="en-US" b="1" dirty="0" smtClean="0"/>
              <a:t>Large merchant class never gains political power due to government controls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13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Secular traditions of Hellenism</a:t>
            </a:r>
          </a:p>
          <a:p>
            <a:r>
              <a:rPr lang="en-US" b="1" dirty="0" smtClean="0"/>
              <a:t>Preserve and comment on past forms more than developing new ones</a:t>
            </a:r>
          </a:p>
          <a:p>
            <a:pPr lvl="1"/>
            <a:r>
              <a:rPr lang="en-US" b="1" dirty="0" smtClean="0"/>
              <a:t>Ancient Greeks</a:t>
            </a:r>
          </a:p>
          <a:p>
            <a:r>
              <a:rPr lang="en-US" b="1" dirty="0" smtClean="0"/>
              <a:t>Art and architecture</a:t>
            </a:r>
          </a:p>
          <a:p>
            <a:pPr lvl="1"/>
            <a:r>
              <a:rPr lang="en-US" b="1" dirty="0" smtClean="0"/>
              <a:t>Domed buildings</a:t>
            </a:r>
          </a:p>
          <a:p>
            <a:pPr lvl="1"/>
            <a:r>
              <a:rPr lang="en-US" b="1" dirty="0" smtClean="0"/>
              <a:t>Colored mosaics</a:t>
            </a:r>
          </a:p>
          <a:p>
            <a:pPr lvl="1"/>
            <a:r>
              <a:rPr lang="en-US" b="1" dirty="0" smtClean="0"/>
              <a:t>Icon paintings</a:t>
            </a:r>
          </a:p>
          <a:p>
            <a:pPr lvl="1"/>
            <a:r>
              <a:rPr lang="en-US" b="1" dirty="0" smtClean="0"/>
              <a:t>Art focuses on religious ideas</a:t>
            </a:r>
            <a:endParaRPr lang="en-US" b="1" dirty="0"/>
          </a:p>
        </p:txBody>
      </p:sp>
      <p:pic>
        <p:nvPicPr>
          <p:cNvPr id="2050" name="Picture 2" descr="http://www.essential-architecture.com/IMAGES/AlexanderNevskiCathed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alksofitaly.com/blog/wp-content/uploads/2012/05/Picture-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86250"/>
            <a:ext cx="306977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id=HN.608050726732433923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9" y="3124200"/>
            <a:ext cx="1836039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vs. Orthodox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 of the split</a:t>
            </a:r>
          </a:p>
          <a:p>
            <a:r>
              <a:rPr lang="en-US" dirty="0" smtClean="0"/>
              <a:t>Read through pages 201-02 to identify </a:t>
            </a:r>
            <a:r>
              <a:rPr lang="en-US" b="1" dirty="0" smtClean="0"/>
              <a:t>reasons for the split between Eastern Orthodox and Roman Catholicism</a:t>
            </a:r>
          </a:p>
          <a:p>
            <a:pPr lvl="1"/>
            <a:r>
              <a:rPr lang="en-US" b="1" dirty="0" smtClean="0"/>
              <a:t>Ritualistic differences</a:t>
            </a:r>
          </a:p>
          <a:p>
            <a:pPr lvl="1"/>
            <a:r>
              <a:rPr lang="en-US" b="1" dirty="0" smtClean="0"/>
              <a:t>Latin vs. Greek Bibles</a:t>
            </a:r>
          </a:p>
          <a:p>
            <a:pPr lvl="1"/>
            <a:r>
              <a:rPr lang="en-US" b="1" dirty="0" smtClean="0"/>
              <a:t>Byzantine resentment of papal state control</a:t>
            </a:r>
          </a:p>
          <a:p>
            <a:pPr lvl="1"/>
            <a:r>
              <a:rPr lang="en-US" b="1" dirty="0" smtClean="0"/>
              <a:t>Artistic differences</a:t>
            </a:r>
          </a:p>
          <a:p>
            <a:pPr lvl="1"/>
            <a:r>
              <a:rPr lang="en-US" b="1" dirty="0" smtClean="0"/>
              <a:t>Type of bread for communion (yeast or not?)</a:t>
            </a:r>
          </a:p>
          <a:p>
            <a:pPr lvl="1"/>
            <a:r>
              <a:rPr lang="en-US" b="1" dirty="0" smtClean="0"/>
              <a:t>Clerical celibacy</a:t>
            </a:r>
          </a:p>
          <a:p>
            <a:pPr lvl="1"/>
            <a:r>
              <a:rPr lang="en-US" b="1" dirty="0" smtClean="0"/>
              <a:t>Excommunication of each leader and his followers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86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Weakening Byzantines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Wars add economic burdens</a:t>
            </a:r>
          </a:p>
          <a:p>
            <a:pPr lvl="1"/>
            <a:r>
              <a:rPr lang="en-US" b="1" dirty="0" smtClean="0"/>
              <a:t>Weakens position of small farmers</a:t>
            </a:r>
          </a:p>
          <a:p>
            <a:pPr lvl="1"/>
            <a:r>
              <a:rPr lang="en-US" b="1" dirty="0" smtClean="0"/>
              <a:t>Larger aristocratic estates to which peasant farmers forced into dependence (can’t pay taxes)</a:t>
            </a:r>
          </a:p>
          <a:p>
            <a:r>
              <a:rPr lang="en-US" b="1" dirty="0" smtClean="0"/>
              <a:t>Weak and strong emperors</a:t>
            </a:r>
          </a:p>
          <a:p>
            <a:r>
              <a:rPr lang="en-US" b="1" dirty="0" smtClean="0"/>
              <a:t>Arabs harass shipping on Crete (9</a:t>
            </a:r>
            <a:r>
              <a:rPr lang="en-US" b="1" baseline="30000" dirty="0" smtClean="0"/>
              <a:t>th</a:t>
            </a:r>
            <a:r>
              <a:rPr lang="en-US" b="1" dirty="0" smtClean="0"/>
              <a:t> c.)</a:t>
            </a:r>
          </a:p>
          <a:p>
            <a:r>
              <a:rPr lang="en-US" b="1" dirty="0" smtClean="0"/>
              <a:t>Turkish </a:t>
            </a:r>
            <a:r>
              <a:rPr lang="en-US" b="1" dirty="0" err="1" smtClean="0"/>
              <a:t>Seljuks</a:t>
            </a:r>
            <a:r>
              <a:rPr lang="en-US" b="1" dirty="0" smtClean="0"/>
              <a:t> seize most Asiatic provinces (11</a:t>
            </a:r>
            <a:r>
              <a:rPr lang="en-US" b="1" baseline="30000" dirty="0" smtClean="0"/>
              <a:t>th</a:t>
            </a:r>
            <a:r>
              <a:rPr lang="en-US" b="1" dirty="0" smtClean="0"/>
              <a:t> c.)</a:t>
            </a:r>
          </a:p>
          <a:p>
            <a:pPr lvl="1"/>
            <a:r>
              <a:rPr lang="en-US" b="1" dirty="0" smtClean="0"/>
              <a:t>Cuts off most prosperous sources of tax revenue and food production</a:t>
            </a:r>
          </a:p>
          <a:p>
            <a:pPr lvl="1"/>
            <a:r>
              <a:rPr lang="en-US" dirty="0" smtClean="0"/>
              <a:t>Byzantines lost Battle of </a:t>
            </a:r>
            <a:r>
              <a:rPr lang="en-US" dirty="0" err="1" smtClean="0"/>
              <a:t>Manzikert</a:t>
            </a:r>
            <a:r>
              <a:rPr lang="en-US" dirty="0" smtClean="0"/>
              <a:t> (1071), never recovers</a:t>
            </a:r>
          </a:p>
          <a:p>
            <a:r>
              <a:rPr lang="en-US" b="1" dirty="0" smtClean="0"/>
              <a:t>Creation of new Slavic kingdoms in Balkans (Serbia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Italian cities with powerful navies gain advantages in Constantinople</a:t>
            </a:r>
          </a:p>
          <a:p>
            <a:r>
              <a:rPr lang="en-US" b="1" dirty="0" smtClean="0"/>
              <a:t>Crusaders turn against Constantinople from the west (1204)</a:t>
            </a:r>
          </a:p>
          <a:p>
            <a:r>
              <a:rPr lang="en-US" b="1" dirty="0" smtClean="0"/>
              <a:t>Turkish sultan and army attack Constantinople in 1453, which falls after 2 months </a:t>
            </a:r>
          </a:p>
          <a:p>
            <a:pPr lvl="1"/>
            <a:r>
              <a:rPr lang="en-US" b="1" dirty="0" smtClean="0"/>
              <a:t>Fully conquered by Turks by 1461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851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consider to be the biggest accomplishments of the Byzantine empire?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Compare/contrast the Byzantine Empire and China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successful was the Byzantine Empire in becoming a “Third Rome”? Why?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think the split between eastern and western Christianity may facilitate the further fracturing of Christianity?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 the fall of the Byzantine Empire to the fall of China, Rome, the </a:t>
            </a:r>
            <a:r>
              <a:rPr lang="en-US" dirty="0" err="1" smtClean="0"/>
              <a:t>Umayyads</a:t>
            </a:r>
            <a:r>
              <a:rPr lang="en-US" dirty="0" smtClean="0"/>
              <a:t>, the Abbasids, or India.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2: Civilization in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parallelsixty.com/images/Kievan-Rus-c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53988"/>
            <a:ext cx="4572000" cy="45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0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Advent of “Civilization” in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Missionaries sent by Byzantine Empire into Eastern Europe</a:t>
            </a:r>
          </a:p>
          <a:p>
            <a:pPr lvl="1"/>
            <a:r>
              <a:rPr lang="en-US" b="1" dirty="0" smtClean="0"/>
              <a:t>Cyril and Methodius (864) into Czech and Slovak republics</a:t>
            </a:r>
          </a:p>
          <a:p>
            <a:pPr lvl="2"/>
            <a:r>
              <a:rPr lang="en-US" b="1" dirty="0" smtClean="0"/>
              <a:t>Failed mission; Catholics more successful</a:t>
            </a:r>
          </a:p>
          <a:p>
            <a:pPr lvl="2"/>
            <a:r>
              <a:rPr lang="en-US" b="1" dirty="0" smtClean="0"/>
              <a:t>Move into Balkans and s. Russia</a:t>
            </a:r>
          </a:p>
          <a:p>
            <a:pPr lvl="3"/>
            <a:r>
              <a:rPr lang="en-US" b="1" dirty="0" smtClean="0"/>
              <a:t>More successful due to being able to speak Slavic language</a:t>
            </a:r>
          </a:p>
          <a:p>
            <a:pPr lvl="3"/>
            <a:r>
              <a:rPr lang="en-US" b="1" dirty="0" smtClean="0"/>
              <a:t>Create Cyrillic written language to aid conversions</a:t>
            </a:r>
          </a:p>
          <a:p>
            <a:pPr lvl="4"/>
            <a:r>
              <a:rPr lang="en-US" b="1" dirty="0" smtClean="0"/>
              <a:t>Begins literate culture</a:t>
            </a:r>
          </a:p>
          <a:p>
            <a:pPr lvl="3"/>
            <a:r>
              <a:rPr lang="en-US" b="1" dirty="0" smtClean="0"/>
              <a:t>Allows for local languages in church services rather than Latin (vernacular)</a:t>
            </a:r>
          </a:p>
          <a:p>
            <a:pPr lvl="3"/>
            <a:endParaRPr lang="en-US" dirty="0"/>
          </a:p>
        </p:txBody>
      </p:sp>
      <p:pic>
        <p:nvPicPr>
          <p:cNvPr id="4098" name="Picture 2" descr="http://languages.uchicago.edu/NativeHand/CyrillicQuickly/images/CyrAlp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38889" r="12963" b="27038"/>
          <a:stretch/>
        </p:blipFill>
        <p:spPr bwMode="auto">
          <a:xfrm>
            <a:off x="4343400" y="5562600"/>
            <a:ext cx="34798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of the East and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Roman Catholicism and Latin in Czech,  Hungary (Magyars), and Poland</a:t>
            </a:r>
          </a:p>
          <a:p>
            <a:r>
              <a:rPr lang="en-US" b="1" dirty="0" smtClean="0"/>
              <a:t>Organized into regional monarchies owned by landowning aristocracies</a:t>
            </a:r>
          </a:p>
          <a:p>
            <a:r>
              <a:rPr lang="en-US" b="1" dirty="0" smtClean="0"/>
              <a:t>Emerges as a center for trade and industry (iron)</a:t>
            </a:r>
          </a:p>
          <a:p>
            <a:r>
              <a:rPr lang="en-US" b="1" dirty="0" smtClean="0"/>
              <a:t>Massive influx of Jews</a:t>
            </a:r>
          </a:p>
          <a:p>
            <a:pPr lvl="1"/>
            <a:r>
              <a:rPr lang="en-US" b="1" dirty="0" smtClean="0"/>
              <a:t>Migrating from Middle East</a:t>
            </a:r>
          </a:p>
          <a:p>
            <a:pPr lvl="1"/>
            <a:r>
              <a:rPr lang="en-US" b="1" dirty="0" smtClean="0"/>
              <a:t>Flee intolerance in western Europe</a:t>
            </a:r>
          </a:p>
          <a:p>
            <a:pPr lvl="1"/>
            <a:r>
              <a:rPr lang="en-US" b="1" dirty="0" smtClean="0"/>
              <a:t>Largest concentration: Poland</a:t>
            </a:r>
          </a:p>
          <a:p>
            <a:pPr lvl="1"/>
            <a:r>
              <a:rPr lang="en-US" b="1" dirty="0" smtClean="0"/>
              <a:t>Barred from agriculture, resented by Christian majority</a:t>
            </a:r>
          </a:p>
          <a:p>
            <a:pPr lvl="1"/>
            <a:r>
              <a:rPr lang="en-US" b="1" dirty="0" smtClean="0"/>
              <a:t>Gets involved in local commerce</a:t>
            </a:r>
          </a:p>
          <a:p>
            <a:pPr lvl="1"/>
            <a:r>
              <a:rPr lang="en-US" b="1" dirty="0" smtClean="0"/>
              <a:t>Maintains religious and cultural traditions</a:t>
            </a:r>
          </a:p>
          <a:p>
            <a:pPr lvl="1"/>
            <a:r>
              <a:rPr lang="en-US" b="1" dirty="0" smtClean="0"/>
              <a:t>Extensive education and literacy, primarily males</a:t>
            </a:r>
            <a:endParaRPr lang="en-US" b="1" dirty="0"/>
          </a:p>
        </p:txBody>
      </p:sp>
      <p:pic>
        <p:nvPicPr>
          <p:cNvPr id="3074" name="Picture 2" descr="http://www.docsfinewoodcrafts.com/wp-content/uploads/2012/08/RELG-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1: The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crusadinghistory.wikispaces.com/file/view/Byzantine_Empire_1000-1100.jpg/166501839/Byzantine_Empire_1000-1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" b="15115"/>
          <a:stretch/>
        </p:blipFill>
        <p:spPr bwMode="auto">
          <a:xfrm>
            <a:off x="609600" y="1600199"/>
            <a:ext cx="8001000" cy="48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4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Slavs move into Russian plains and e. Europe from Asia during Roman Empire</a:t>
            </a:r>
          </a:p>
          <a:p>
            <a:pPr lvl="1"/>
            <a:r>
              <a:rPr lang="en-US" b="1" dirty="0" smtClean="0"/>
              <a:t>Mix and incorporate earlier inhabitants and other invaders (Bulgarians) who adopt Slavic language and customs</a:t>
            </a:r>
          </a:p>
          <a:p>
            <a:r>
              <a:rPr lang="en-US" b="1" dirty="0" smtClean="0"/>
              <a:t>Use of iron and extended agriculture</a:t>
            </a:r>
          </a:p>
          <a:p>
            <a:r>
              <a:rPr lang="en-US" b="1" dirty="0" smtClean="0"/>
              <a:t>Practice of animist religion, folk music, oral legends</a:t>
            </a:r>
          </a:p>
          <a:p>
            <a:r>
              <a:rPr lang="en-US" b="1" dirty="0" smtClean="0"/>
              <a:t>Loose regional kingdoms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91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Development of the 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-7</a:t>
            </a:r>
            <a:r>
              <a:rPr lang="en-US" b="1" baseline="30000" dirty="0" smtClean="0"/>
              <a:t>th</a:t>
            </a:r>
            <a:r>
              <a:rPr lang="en-US" b="1" dirty="0" smtClean="0"/>
              <a:t> c: traders from Scandinavia and </a:t>
            </a:r>
            <a:r>
              <a:rPr lang="en-US" b="1" dirty="0" err="1" smtClean="0"/>
              <a:t>Norselands</a:t>
            </a:r>
            <a:r>
              <a:rPr lang="en-US" b="1" dirty="0" smtClean="0"/>
              <a:t> work through Slavic lands to get to Byzantine Empire</a:t>
            </a:r>
          </a:p>
          <a:p>
            <a:pPr lvl="1"/>
            <a:r>
              <a:rPr lang="en-US" b="1" dirty="0" smtClean="0"/>
              <a:t>Set up governments along trade routes</a:t>
            </a:r>
          </a:p>
          <a:p>
            <a:pPr lvl="2"/>
            <a:r>
              <a:rPr lang="en-US" b="1" dirty="0" smtClean="0"/>
              <a:t>Establish city of Kiev</a:t>
            </a:r>
          </a:p>
          <a:p>
            <a:pPr lvl="3"/>
            <a:r>
              <a:rPr lang="en-US" dirty="0" smtClean="0"/>
              <a:t>First prince, Rurik, 855</a:t>
            </a:r>
          </a:p>
          <a:p>
            <a:pPr lvl="3"/>
            <a:r>
              <a:rPr lang="en-US" b="1" dirty="0" smtClean="0"/>
              <a:t>Loosely organized by alliances, regional landed aristocrats (12</a:t>
            </a:r>
            <a:r>
              <a:rPr lang="en-US" b="1" baseline="30000" dirty="0" smtClean="0"/>
              <a:t>th</a:t>
            </a:r>
            <a:r>
              <a:rPr lang="en-US" b="1" dirty="0" smtClean="0"/>
              <a:t> c)</a:t>
            </a:r>
          </a:p>
          <a:p>
            <a:pPr lvl="3"/>
            <a:r>
              <a:rPr lang="en-US" b="1" dirty="0" smtClean="0"/>
              <a:t>Becomes prosperous trading center</a:t>
            </a:r>
          </a:p>
          <a:p>
            <a:r>
              <a:rPr lang="en-US" b="1" dirty="0" smtClean="0"/>
              <a:t>12</a:t>
            </a:r>
            <a:r>
              <a:rPr lang="en-US" b="1" baseline="30000" dirty="0" smtClean="0"/>
              <a:t>th</a:t>
            </a:r>
            <a:r>
              <a:rPr lang="en-US" b="1" dirty="0" smtClean="0"/>
              <a:t> c: region given name Russia</a:t>
            </a:r>
            <a:r>
              <a:rPr lang="en-US" dirty="0" smtClean="0"/>
              <a:t> (Greek “red” for beard color of Norse traders?)</a:t>
            </a:r>
          </a:p>
          <a:p>
            <a:r>
              <a:rPr lang="en-US" b="1" dirty="0" smtClean="0"/>
              <a:t>Prince Vladimir I (980-1015) converts to Christianity</a:t>
            </a:r>
          </a:p>
          <a:p>
            <a:pPr lvl="1"/>
            <a:r>
              <a:rPr lang="en-US" b="1" dirty="0" smtClean="0"/>
              <a:t>Mass baptisms, forced conversions by military</a:t>
            </a:r>
          </a:p>
          <a:p>
            <a:pPr lvl="1"/>
            <a:r>
              <a:rPr lang="en-US" b="1" dirty="0" smtClean="0"/>
              <a:t>King controls all church appointments</a:t>
            </a:r>
          </a:p>
          <a:p>
            <a:pPr lvl="1"/>
            <a:r>
              <a:rPr lang="en-US" b="1" dirty="0" smtClean="0"/>
              <a:t>Development of Russian Orthodox Church</a:t>
            </a:r>
          </a:p>
          <a:p>
            <a:r>
              <a:rPr lang="en-US" b="1" dirty="0" err="1" smtClean="0"/>
              <a:t>Kievan</a:t>
            </a:r>
            <a:r>
              <a:rPr lang="en-US" b="1" dirty="0" smtClean="0"/>
              <a:t> </a:t>
            </a:r>
            <a:r>
              <a:rPr lang="en-US" b="1" dirty="0" err="1" smtClean="0"/>
              <a:t>Rus</a:t>
            </a:r>
            <a:r>
              <a:rPr lang="en-US" b="1" dirty="0" smtClean="0"/>
              <a:t>’ as largest single state in Europe</a:t>
            </a:r>
          </a:p>
          <a:p>
            <a:pPr lvl="1"/>
            <a:r>
              <a:rPr lang="en-US" b="1" dirty="0" smtClean="0"/>
              <a:t>Highly decentralized</a:t>
            </a:r>
          </a:p>
          <a:p>
            <a:pPr lvl="1"/>
            <a:r>
              <a:rPr lang="en-US" b="1" dirty="0" smtClean="0"/>
              <a:t>Development of formal law code</a:t>
            </a:r>
          </a:p>
          <a:p>
            <a:pPr lvl="2"/>
            <a:r>
              <a:rPr lang="en-US" b="1" dirty="0" smtClean="0"/>
              <a:t>Reduced severity of punishments, state-run courts</a:t>
            </a:r>
          </a:p>
          <a:p>
            <a:pPr lvl="2"/>
            <a:r>
              <a:rPr lang="en-US" dirty="0" smtClean="0"/>
              <a:t>Legal codification of laws under </a:t>
            </a:r>
            <a:r>
              <a:rPr lang="en-US" dirty="0" err="1" smtClean="0"/>
              <a:t>Yaroslav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Adopt some governmental ideas from Byzantine Empire</a:t>
            </a:r>
          </a:p>
          <a:p>
            <a:pPr lvl="1"/>
            <a:r>
              <a:rPr lang="en-US" b="1" dirty="0" smtClean="0"/>
              <a:t>Ceremonials and luxury of ruling elites</a:t>
            </a:r>
          </a:p>
          <a:p>
            <a:pPr lvl="1"/>
            <a:r>
              <a:rPr lang="en-US" b="1" dirty="0" smtClean="0"/>
              <a:t>Central ruler having wide powers</a:t>
            </a:r>
          </a:p>
          <a:p>
            <a:r>
              <a:rPr lang="en-US" b="1" dirty="0" smtClean="0"/>
              <a:t>Orthodox Christianity</a:t>
            </a:r>
          </a:p>
          <a:p>
            <a:pPr lvl="1"/>
            <a:r>
              <a:rPr lang="en-US" b="1" dirty="0" smtClean="0"/>
              <a:t>Devotion to power of God</a:t>
            </a:r>
          </a:p>
          <a:p>
            <a:pPr lvl="1"/>
            <a:r>
              <a:rPr lang="en-US" b="1" dirty="0" smtClean="0"/>
              <a:t>Eastern saints</a:t>
            </a:r>
          </a:p>
          <a:p>
            <a:pPr lvl="1"/>
            <a:r>
              <a:rPr lang="en-US" b="1" dirty="0" smtClean="0"/>
              <a:t>Ornate churches with icons and incense</a:t>
            </a:r>
          </a:p>
          <a:p>
            <a:pPr lvl="1"/>
            <a:r>
              <a:rPr lang="en-US" b="1" dirty="0" smtClean="0"/>
              <a:t>Monasticism, prayer and charity</a:t>
            </a:r>
          </a:p>
          <a:p>
            <a:pPr lvl="1"/>
            <a:r>
              <a:rPr lang="en-US" b="1" dirty="0" smtClean="0"/>
              <a:t>Polygamy&gt;&gt;monogamy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Literature</a:t>
            </a:r>
          </a:p>
          <a:p>
            <a:pPr lvl="1"/>
            <a:r>
              <a:rPr lang="en-US" b="1" dirty="0" smtClean="0"/>
              <a:t>Use of Cyrillic alphabet</a:t>
            </a:r>
          </a:p>
          <a:p>
            <a:pPr lvl="1"/>
            <a:r>
              <a:rPr lang="en-US" b="1" dirty="0" smtClean="0"/>
              <a:t>Mixture of religious and royal events</a:t>
            </a:r>
          </a:p>
          <a:p>
            <a:pPr lvl="1"/>
            <a:r>
              <a:rPr lang="en-US" b="1" dirty="0" smtClean="0"/>
              <a:t>Praises on saints and power of God</a:t>
            </a:r>
          </a:p>
          <a:p>
            <a:pPr lvl="1"/>
            <a:r>
              <a:rPr lang="en-US" dirty="0" smtClean="0"/>
              <a:t>Disasters: wrath of God against human wickedness; success in war: aid from God and saints</a:t>
            </a:r>
          </a:p>
          <a:p>
            <a:pPr lvl="1"/>
            <a:r>
              <a:rPr lang="en-US" b="1" dirty="0" smtClean="0"/>
              <a:t>Lack of philosophy and science</a:t>
            </a:r>
          </a:p>
          <a:p>
            <a:r>
              <a:rPr lang="en-US" b="1" dirty="0" smtClean="0"/>
              <a:t>Art (religious)</a:t>
            </a:r>
          </a:p>
          <a:p>
            <a:pPr lvl="1"/>
            <a:r>
              <a:rPr lang="en-US" b="1" dirty="0" smtClean="0"/>
              <a:t>Icon painting, religious manuscripts</a:t>
            </a:r>
          </a:p>
          <a:p>
            <a:pPr lvl="1"/>
            <a:r>
              <a:rPr lang="en-US" b="1" dirty="0" smtClean="0"/>
              <a:t>Churches built in form of cross topped by domes</a:t>
            </a:r>
          </a:p>
          <a:p>
            <a:pPr lvl="1"/>
            <a:r>
              <a:rPr lang="en-US" dirty="0" smtClean="0"/>
              <a:t>Oral art by music, street performance, theater</a:t>
            </a:r>
            <a:endParaRPr lang="en-US" dirty="0"/>
          </a:p>
        </p:txBody>
      </p:sp>
      <p:pic>
        <p:nvPicPr>
          <p:cNvPr id="5122" name="Picture 2" descr="http://cdn2.getyourguide.com/img/tour_img-223996-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r="24584"/>
          <a:stretch/>
        </p:blipFill>
        <p:spPr bwMode="auto">
          <a:xfrm>
            <a:off x="6553200" y="457200"/>
            <a:ext cx="2374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Peasants</a:t>
            </a:r>
          </a:p>
          <a:p>
            <a:pPr lvl="1"/>
            <a:r>
              <a:rPr lang="en-US" b="1" dirty="0" smtClean="0"/>
              <a:t>Free farmers</a:t>
            </a:r>
          </a:p>
          <a:p>
            <a:r>
              <a:rPr lang="en-US" b="1" dirty="0" smtClean="0"/>
              <a:t>Aristocratic landlords</a:t>
            </a:r>
          </a:p>
          <a:p>
            <a:pPr lvl="1"/>
            <a:r>
              <a:rPr lang="en-US" b="1" dirty="0" smtClean="0"/>
              <a:t>Boyars</a:t>
            </a:r>
          </a:p>
          <a:p>
            <a:pPr lvl="1"/>
            <a:r>
              <a:rPr lang="en-US" b="1" dirty="0" smtClean="0"/>
              <a:t>Less political power than in w. Europe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99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Kiev (12</a:t>
            </a:r>
            <a:r>
              <a:rPr lang="en-US" baseline="30000" dirty="0" smtClean="0"/>
              <a:t>th</a:t>
            </a:r>
            <a:r>
              <a:rPr lang="en-US" dirty="0" smtClean="0"/>
              <a:t>-13</a:t>
            </a:r>
            <a:r>
              <a:rPr lang="en-US" baseline="30000" dirty="0" smtClean="0"/>
              <a:t>th</a:t>
            </a:r>
            <a:r>
              <a:rPr lang="en-US" dirty="0" smtClean="0"/>
              <a:t> c.)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p. 206-207 to identify the </a:t>
            </a:r>
            <a:r>
              <a:rPr lang="en-US" b="1" dirty="0" smtClean="0"/>
              <a:t>factors that led to the fall of Kiev</a:t>
            </a:r>
          </a:p>
          <a:p>
            <a:pPr lvl="1"/>
            <a:r>
              <a:rPr lang="en-US" b="1" dirty="0" smtClean="0"/>
              <a:t>Rival princes set up regional governments</a:t>
            </a:r>
          </a:p>
          <a:p>
            <a:pPr lvl="2"/>
            <a:r>
              <a:rPr lang="en-US" b="1" dirty="0" smtClean="0"/>
              <a:t>Succession questions</a:t>
            </a:r>
          </a:p>
          <a:p>
            <a:pPr lvl="1"/>
            <a:r>
              <a:rPr lang="en-US" b="1" dirty="0" smtClean="0"/>
              <a:t>Decline of Byzantine empire reduces trade and wealth</a:t>
            </a:r>
          </a:p>
          <a:p>
            <a:pPr lvl="1"/>
            <a:r>
              <a:rPr lang="en-US" b="1" dirty="0" smtClean="0"/>
              <a:t>Invasions of Mongols (Tatars, 1237-38 and 1240-41)</a:t>
            </a:r>
          </a:p>
          <a:p>
            <a:pPr lvl="2"/>
            <a:r>
              <a:rPr lang="en-US" b="1" dirty="0" smtClean="0"/>
              <a:t>Under control for 200 years</a:t>
            </a:r>
          </a:p>
          <a:p>
            <a:pPr lvl="2"/>
            <a:r>
              <a:rPr lang="en-US" b="1" dirty="0" smtClean="0"/>
              <a:t>Decline of literature and trade with w. Europe</a:t>
            </a:r>
          </a:p>
          <a:p>
            <a:pPr lvl="2"/>
            <a:r>
              <a:rPr lang="en-US" b="1" dirty="0" smtClean="0"/>
              <a:t>Continuity of Christianity and aristocratic class</a:t>
            </a:r>
          </a:p>
          <a:p>
            <a:pPr lvl="2"/>
            <a:r>
              <a:rPr lang="en-US" b="1" dirty="0" smtClean="0"/>
              <a:t>Payment of tribute ensures autonomy</a:t>
            </a:r>
          </a:p>
          <a:p>
            <a:r>
              <a:rPr lang="en-US" b="1" dirty="0" smtClean="0"/>
              <a:t>After fall of Tatars, Russia emerges as “Third Rome”</a:t>
            </a:r>
          </a:p>
          <a:p>
            <a:r>
              <a:rPr lang="en-US" b="1" dirty="0" smtClean="0"/>
              <a:t>As a result of Mongol/Tatar rule and collapse of Byzantine empire, e. Europe falls behind the west culturally, politically, and economically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Why do you think so many Jews fled to Eastern Europe? How might this affect their “plight” in Europe’s future?</a:t>
            </a:r>
          </a:p>
          <a:p>
            <a:r>
              <a:rPr lang="en-US" dirty="0" smtClean="0"/>
              <a:t>How/why does 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r>
              <a:rPr lang="en-US" dirty="0" smtClean="0"/>
              <a:t>’ develop? Are there any other civilizations we have discussed that compare to the development of 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r>
              <a:rPr lang="en-US" dirty="0" smtClean="0"/>
              <a:t>’? How does the development of 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r>
              <a:rPr lang="en-US" dirty="0" smtClean="0"/>
              <a:t>’ differ from the development of other civilizations we’ve discussed?</a:t>
            </a:r>
          </a:p>
          <a:p>
            <a:r>
              <a:rPr lang="en-US" dirty="0" smtClean="0"/>
              <a:t>Why do you think western Europe excelled in the late middle ages, whereas eastern Europe fell behind? Give examples.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Begins in 4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</a:t>
            </a:r>
          </a:p>
          <a:p>
            <a:pPr lvl="1"/>
            <a:r>
              <a:rPr lang="en-US" b="1" dirty="0" smtClean="0"/>
              <a:t>Rome set up eastern capital in Constantinople</a:t>
            </a:r>
          </a:p>
          <a:p>
            <a:pPr lvl="1"/>
            <a:r>
              <a:rPr lang="en-US" dirty="0" smtClean="0"/>
              <a:t>Constantine sets up elegant buildings, churches</a:t>
            </a:r>
          </a:p>
          <a:p>
            <a:pPr lvl="1"/>
            <a:r>
              <a:rPr lang="en-US" b="1" dirty="0" smtClean="0"/>
              <a:t>Founded on city of Byzantium</a:t>
            </a:r>
          </a:p>
          <a:p>
            <a:r>
              <a:rPr lang="en-US" dirty="0" smtClean="0"/>
              <a:t>Separate emperors ruling eastern part for Caesars</a:t>
            </a:r>
          </a:p>
          <a:p>
            <a:r>
              <a:rPr lang="en-US" dirty="0" smtClean="0"/>
              <a:t>Successful in warding off Germanic Huns</a:t>
            </a:r>
          </a:p>
          <a:p>
            <a:r>
              <a:rPr lang="en-US" b="1" dirty="0" smtClean="0"/>
              <a:t>Stretched across Balkan peninsula, northern Middle East, Mediterranean coast, north Africa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25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the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Solid tax base with strong agricultural peasants</a:t>
            </a:r>
          </a:p>
          <a:p>
            <a:r>
              <a:rPr lang="en-US" b="1" dirty="0" smtClean="0"/>
              <a:t>Greek as common language</a:t>
            </a:r>
          </a:p>
          <a:p>
            <a:pPr lvl="1"/>
            <a:r>
              <a:rPr lang="en-US" dirty="0" smtClean="0"/>
              <a:t>Becomes official language under Justinian (6</a:t>
            </a:r>
            <a:r>
              <a:rPr lang="en-US" baseline="30000" dirty="0" smtClean="0"/>
              <a:t>th</a:t>
            </a:r>
            <a:r>
              <a:rPr lang="en-US" dirty="0" smtClean="0"/>
              <a:t> c.)</a:t>
            </a:r>
          </a:p>
          <a:p>
            <a:pPr lvl="1"/>
            <a:r>
              <a:rPr lang="en-US" dirty="0" smtClean="0"/>
              <a:t>Replaces Latin, which is seen as barbaric and inferior</a:t>
            </a:r>
          </a:p>
          <a:p>
            <a:pPr lvl="1"/>
            <a:r>
              <a:rPr lang="en-US" dirty="0" smtClean="0"/>
              <a:t>Allows scholars to read ancient Greek texts</a:t>
            </a:r>
          </a:p>
          <a:p>
            <a:r>
              <a:rPr lang="en-US" b="1" dirty="0" smtClean="0"/>
              <a:t>Participates in high levels of trade</a:t>
            </a:r>
          </a:p>
          <a:p>
            <a:r>
              <a:rPr lang="en-US" dirty="0" smtClean="0"/>
              <a:t>Use of Egyptians and Syrians in bureaucracy</a:t>
            </a:r>
          </a:p>
          <a:p>
            <a:pPr lvl="1"/>
            <a:r>
              <a:rPr lang="en-US" dirty="0" smtClean="0"/>
              <a:t>Previously excluded by Roman empire</a:t>
            </a:r>
          </a:p>
          <a:p>
            <a:r>
              <a:rPr lang="en-US" b="1" dirty="0" smtClean="0"/>
              <a:t>Successful in holding back enemies and invaders</a:t>
            </a:r>
          </a:p>
          <a:p>
            <a:pPr lvl="1"/>
            <a:r>
              <a:rPr lang="en-US" b="1" dirty="0" smtClean="0"/>
              <a:t>Recruit armies from Middle East</a:t>
            </a:r>
          </a:p>
          <a:p>
            <a:pPr lvl="1"/>
            <a:r>
              <a:rPr lang="en-US" b="1" dirty="0" smtClean="0"/>
              <a:t>Repels </a:t>
            </a:r>
            <a:r>
              <a:rPr lang="en-US" b="1" dirty="0" err="1" smtClean="0"/>
              <a:t>Sassanians</a:t>
            </a:r>
            <a:r>
              <a:rPr lang="en-US" b="1" dirty="0" smtClean="0"/>
              <a:t> and Germanic invaders</a:t>
            </a:r>
          </a:p>
          <a:p>
            <a:r>
              <a:rPr lang="en-US" b="1" dirty="0" smtClean="0"/>
              <a:t>Administration centered around remote emperor surrounded by elaborate ceremony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1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b="1" dirty="0" smtClean="0"/>
              <a:t>Tries to </a:t>
            </a:r>
            <a:r>
              <a:rPr lang="en-US" b="1" dirty="0" err="1" smtClean="0"/>
              <a:t>reconquer</a:t>
            </a:r>
            <a:r>
              <a:rPr lang="en-US" b="1" dirty="0" smtClean="0"/>
              <a:t> western territory to restore empire to Rome (r. 533-565)</a:t>
            </a:r>
          </a:p>
          <a:p>
            <a:r>
              <a:rPr lang="en-US" dirty="0" smtClean="0"/>
              <a:t>Autocratic and grandiose</a:t>
            </a:r>
          </a:p>
          <a:p>
            <a:r>
              <a:rPr lang="en-US" dirty="0" smtClean="0"/>
              <a:t>Influenced by wife, Theodora</a:t>
            </a:r>
          </a:p>
          <a:p>
            <a:r>
              <a:rPr lang="en-US" dirty="0" smtClean="0"/>
              <a:t>Attempts to rebuild Constantinople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52400"/>
            <a:ext cx="2318894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352800"/>
            <a:ext cx="220808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Justinian’s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Creates systematic legal code (Justinian’s)</a:t>
            </a:r>
          </a:p>
          <a:p>
            <a:pPr lvl="1"/>
            <a:r>
              <a:rPr lang="en-US" b="1" dirty="0" smtClean="0"/>
              <a:t>Sums up and reconciles prior edicts and decisions</a:t>
            </a:r>
          </a:p>
          <a:p>
            <a:pPr lvl="1"/>
            <a:r>
              <a:rPr lang="en-US" b="1" dirty="0" smtClean="0"/>
              <a:t>Reduced confusion</a:t>
            </a:r>
          </a:p>
          <a:p>
            <a:pPr lvl="1"/>
            <a:r>
              <a:rPr lang="en-US" b="1" dirty="0" smtClean="0"/>
              <a:t>United and organized empire, paralleling bureaucracy</a:t>
            </a:r>
          </a:p>
          <a:p>
            <a:pPr lvl="1"/>
            <a:r>
              <a:rPr lang="en-US" b="1" dirty="0" smtClean="0"/>
              <a:t>Spreads Roman principles to Europe</a:t>
            </a:r>
          </a:p>
          <a:p>
            <a:r>
              <a:rPr lang="en-US" b="1" dirty="0" smtClean="0"/>
              <a:t>Architecture</a:t>
            </a:r>
          </a:p>
          <a:p>
            <a:pPr lvl="1"/>
            <a:r>
              <a:rPr lang="en-US" b="1" dirty="0" smtClean="0"/>
              <a:t>Domed buildings </a:t>
            </a:r>
          </a:p>
          <a:p>
            <a:pPr lvl="1"/>
            <a:r>
              <a:rPr lang="en-US" b="1" dirty="0" err="1" smtClean="0"/>
              <a:t>Hagia</a:t>
            </a:r>
            <a:r>
              <a:rPr lang="en-US" b="1" dirty="0" smtClean="0"/>
              <a:t> </a:t>
            </a:r>
            <a:r>
              <a:rPr lang="en-US" b="1" dirty="0" smtClean="0"/>
              <a:t>Sophia</a:t>
            </a:r>
          </a:p>
          <a:p>
            <a:r>
              <a:rPr lang="en-US" b="1" dirty="0" smtClean="0"/>
              <a:t>Attempts to create </a:t>
            </a:r>
            <a:r>
              <a:rPr lang="en-US" b="1" dirty="0" smtClean="0"/>
              <a:t>“Second </a:t>
            </a:r>
            <a:r>
              <a:rPr lang="en-US" b="1" dirty="0" smtClean="0"/>
              <a:t>Rome”</a:t>
            </a:r>
          </a:p>
          <a:p>
            <a:pPr lvl="1"/>
            <a:r>
              <a:rPr lang="en-US" b="1" dirty="0" smtClean="0"/>
              <a:t>Gains in north Africa, Italy</a:t>
            </a:r>
          </a:p>
          <a:p>
            <a:pPr lvl="2"/>
            <a:r>
              <a:rPr lang="en-US" b="1" dirty="0" smtClean="0"/>
              <a:t>Soon retaken by invaders</a:t>
            </a:r>
          </a:p>
          <a:p>
            <a:pPr lvl="3"/>
            <a:r>
              <a:rPr lang="en-US" dirty="0" smtClean="0"/>
              <a:t>Persians, Slavs</a:t>
            </a:r>
          </a:p>
          <a:p>
            <a:pPr lvl="2"/>
            <a:r>
              <a:rPr lang="en-US" b="1" dirty="0" smtClean="0"/>
              <a:t>Wars create new tax pressures on government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505200"/>
            <a:ext cx="2826567" cy="20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Empire and the Arabs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Arabs challenge </a:t>
            </a:r>
            <a:r>
              <a:rPr lang="en-US" dirty="0" smtClean="0"/>
              <a:t>around 7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b="1" dirty="0" smtClean="0"/>
              <a:t>Arabs build </a:t>
            </a:r>
            <a:r>
              <a:rPr lang="en-US" b="1" dirty="0" smtClean="0"/>
              <a:t>naval fleet to challenge Byzantine in e. Mediterranean</a:t>
            </a:r>
          </a:p>
          <a:p>
            <a:pPr lvl="1"/>
            <a:r>
              <a:rPr lang="en-US" b="1" dirty="0" smtClean="0"/>
              <a:t>Repeatedly attacks Constantinople</a:t>
            </a:r>
          </a:p>
          <a:p>
            <a:pPr lvl="1"/>
            <a:r>
              <a:rPr lang="en-US" b="1" dirty="0" smtClean="0"/>
              <a:t>Defeat provinces on eastern seaboard</a:t>
            </a:r>
          </a:p>
          <a:p>
            <a:pPr lvl="1"/>
            <a:r>
              <a:rPr lang="en-US" b="1" dirty="0" smtClean="0"/>
              <a:t>Causes Byzantine empire to shrink by half</a:t>
            </a:r>
          </a:p>
          <a:p>
            <a:r>
              <a:rPr lang="en-US" b="1" dirty="0" smtClean="0"/>
              <a:t>Siege on Constantinople (717-18)</a:t>
            </a:r>
          </a:p>
          <a:p>
            <a:pPr lvl="1"/>
            <a:r>
              <a:rPr lang="en-US" dirty="0" smtClean="0"/>
              <a:t>Due to Greek Fire (napalm) devastating Arab 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Byzantines and Bulgaria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b="1" dirty="0"/>
              <a:t>Bulgaria pressed territory in </a:t>
            </a:r>
            <a:r>
              <a:rPr lang="en-US" b="1" dirty="0" smtClean="0"/>
              <a:t>Balkans</a:t>
            </a:r>
          </a:p>
          <a:p>
            <a:pPr lvl="1"/>
            <a:r>
              <a:rPr lang="en-US" b="1" dirty="0" smtClean="0"/>
              <a:t>Military success and marriage alliance gives Byzantine control over Bulgarians</a:t>
            </a:r>
          </a:p>
          <a:p>
            <a:r>
              <a:rPr lang="en-US" dirty="0" smtClean="0"/>
              <a:t>Bulgarian ruler=tsar</a:t>
            </a:r>
          </a:p>
          <a:p>
            <a:r>
              <a:rPr lang="en-US" b="1" dirty="0" smtClean="0"/>
              <a:t>Basil II (11</a:t>
            </a:r>
            <a:r>
              <a:rPr lang="en-US" b="1" baseline="30000" dirty="0" smtClean="0"/>
              <a:t>th</a:t>
            </a:r>
            <a:r>
              <a:rPr lang="en-US" b="1" dirty="0" smtClean="0"/>
              <a:t> c.) uses empire’s wealth to bribe Bulgarians</a:t>
            </a:r>
          </a:p>
          <a:p>
            <a:pPr lvl="1"/>
            <a:r>
              <a:rPr lang="en-US" b="1" dirty="0" smtClean="0"/>
              <a:t>Defeats Bulgarian army in 1014</a:t>
            </a:r>
          </a:p>
          <a:p>
            <a:pPr lvl="1"/>
            <a:r>
              <a:rPr lang="en-US" b="1" dirty="0" smtClean="0"/>
              <a:t>Becomes part of Byzantine empire </a:t>
            </a:r>
          </a:p>
          <a:p>
            <a:pPr lvl="2"/>
            <a:r>
              <a:rPr lang="en-US" dirty="0" smtClean="0"/>
              <a:t>Aristocrats settled in Constantinople, merges with Greek families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and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Emperor ordained by God</a:t>
            </a:r>
          </a:p>
          <a:p>
            <a:pPr lvl="1"/>
            <a:r>
              <a:rPr lang="en-US" b="1" dirty="0" smtClean="0"/>
              <a:t>Head of church and state</a:t>
            </a:r>
          </a:p>
          <a:p>
            <a:pPr lvl="1"/>
            <a:r>
              <a:rPr lang="en-US" b="1" dirty="0" smtClean="0"/>
              <a:t>Appointed bishops</a:t>
            </a:r>
          </a:p>
          <a:p>
            <a:pPr lvl="1"/>
            <a:r>
              <a:rPr lang="en-US" b="1" dirty="0" smtClean="0"/>
              <a:t>Passed religious and secular laws</a:t>
            </a:r>
          </a:p>
          <a:p>
            <a:pPr lvl="1"/>
            <a:r>
              <a:rPr lang="en-US" b="1" dirty="0" smtClean="0"/>
              <a:t>Divinely inspired, all-powerful ruler</a:t>
            </a:r>
          </a:p>
          <a:p>
            <a:r>
              <a:rPr lang="en-US" b="1" dirty="0" smtClean="0"/>
              <a:t>Elaborate court rituals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51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1497</Words>
  <Application>Microsoft Office PowerPoint</Application>
  <PresentationFormat>On-screen Show (4:3)</PresentationFormat>
  <Paragraphs>218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Eastern Europe</vt:lpstr>
      <vt:lpstr>Module 1: The Byzantine Empire</vt:lpstr>
      <vt:lpstr>Origins of Byzantine Empire</vt:lpstr>
      <vt:lpstr>Growth of the Byzantine Empire</vt:lpstr>
      <vt:lpstr>Justinian</vt:lpstr>
      <vt:lpstr>Justinian’s Accomplishments</vt:lpstr>
      <vt:lpstr>Byzantine Empire and the Arabs</vt:lpstr>
      <vt:lpstr>Byzantines and Bulgaria</vt:lpstr>
      <vt:lpstr>Society and Politics</vt:lpstr>
      <vt:lpstr>Theodora the Empress</vt:lpstr>
      <vt:lpstr>Byzantine Bureaucracy</vt:lpstr>
      <vt:lpstr>Economics</vt:lpstr>
      <vt:lpstr>Culture</vt:lpstr>
      <vt:lpstr>Roman vs. Orthodox</vt:lpstr>
      <vt:lpstr>Weakening Byzantines</vt:lpstr>
      <vt:lpstr>Reflection Questions</vt:lpstr>
      <vt:lpstr>Module 2: Civilization in Eastern Europe</vt:lpstr>
      <vt:lpstr>Advent of “Civilization” in Eastern Europe</vt:lpstr>
      <vt:lpstr>Border of the East and West</vt:lpstr>
      <vt:lpstr>Origins of the Kievan Rus’</vt:lpstr>
      <vt:lpstr>Development of the Kievan Rus’</vt:lpstr>
      <vt:lpstr>Institutions</vt:lpstr>
      <vt:lpstr>Culture</vt:lpstr>
      <vt:lpstr>Economics</vt:lpstr>
      <vt:lpstr>Decline of Kiev (12th-13th c.)</vt:lpstr>
      <vt:lpstr>Reflection Questions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Europe</dc:title>
  <dc:creator>Kiste, Andrew</dc:creator>
  <cp:lastModifiedBy>Kiste, Andrew</cp:lastModifiedBy>
  <cp:revision>17</cp:revision>
  <dcterms:created xsi:type="dcterms:W3CDTF">2014-10-24T19:07:15Z</dcterms:created>
  <dcterms:modified xsi:type="dcterms:W3CDTF">2014-10-27T15:11:42Z</dcterms:modified>
</cp:coreProperties>
</file>