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87" r:id="rId5"/>
    <p:sldId id="257" r:id="rId6"/>
    <p:sldId id="279" r:id="rId7"/>
    <p:sldId id="278" r:id="rId8"/>
    <p:sldId id="258" r:id="rId9"/>
    <p:sldId id="259" r:id="rId10"/>
    <p:sldId id="285" r:id="rId11"/>
    <p:sldId id="281" r:id="rId12"/>
    <p:sldId id="282" r:id="rId13"/>
    <p:sldId id="283" r:id="rId14"/>
    <p:sldId id="284" r:id="rId15"/>
    <p:sldId id="280" r:id="rId16"/>
    <p:sldId id="260" r:id="rId17"/>
    <p:sldId id="261" r:id="rId18"/>
    <p:sldId id="290" r:id="rId19"/>
    <p:sldId id="289" r:id="rId20"/>
    <p:sldId id="288" r:id="rId21"/>
    <p:sldId id="262" r:id="rId22"/>
    <p:sldId id="265" r:id="rId23"/>
    <p:sldId id="319" r:id="rId24"/>
    <p:sldId id="266" r:id="rId25"/>
    <p:sldId id="296" r:id="rId26"/>
    <p:sldId id="293" r:id="rId27"/>
    <p:sldId id="291" r:id="rId28"/>
    <p:sldId id="298" r:id="rId29"/>
    <p:sldId id="297" r:id="rId30"/>
    <p:sldId id="292" r:id="rId31"/>
    <p:sldId id="267" r:id="rId32"/>
    <p:sldId id="299" r:id="rId33"/>
    <p:sldId id="300" r:id="rId34"/>
    <p:sldId id="301" r:id="rId35"/>
    <p:sldId id="268" r:id="rId36"/>
    <p:sldId id="294" r:id="rId37"/>
    <p:sldId id="295" r:id="rId38"/>
    <p:sldId id="269" r:id="rId39"/>
    <p:sldId id="271" r:id="rId40"/>
    <p:sldId id="305" r:id="rId41"/>
    <p:sldId id="272" r:id="rId42"/>
    <p:sldId id="306" r:id="rId43"/>
    <p:sldId id="273" r:id="rId44"/>
    <p:sldId id="307" r:id="rId45"/>
    <p:sldId id="274" r:id="rId46"/>
    <p:sldId id="308" r:id="rId47"/>
    <p:sldId id="270" r:id="rId48"/>
    <p:sldId id="304" r:id="rId49"/>
    <p:sldId id="275" r:id="rId50"/>
    <p:sldId id="276" r:id="rId51"/>
    <p:sldId id="302" r:id="rId52"/>
    <p:sldId id="303" r:id="rId53"/>
    <p:sldId id="277" r:id="rId54"/>
    <p:sldId id="286" r:id="rId55"/>
    <p:sldId id="309" r:id="rId56"/>
    <p:sldId id="310" r:id="rId57"/>
    <p:sldId id="313" r:id="rId58"/>
    <p:sldId id="314" r:id="rId59"/>
    <p:sldId id="316" r:id="rId60"/>
    <p:sldId id="317" r:id="rId61"/>
    <p:sldId id="315" r:id="rId62"/>
    <p:sldId id="311" r:id="rId63"/>
    <p:sldId id="312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1D74138-1564-4993-A687-775D577B104A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B74C6B6-0AF5-4F44-8E23-CA7DD53D3C74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4138-1564-4993-A687-775D577B104A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C6B6-0AF5-4F44-8E23-CA7DD53D3C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4138-1564-4993-A687-775D577B104A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C6B6-0AF5-4F44-8E23-CA7DD53D3C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4138-1564-4993-A687-775D577B104A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C6B6-0AF5-4F44-8E23-CA7DD53D3C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4138-1564-4993-A687-775D577B104A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C6B6-0AF5-4F44-8E23-CA7DD53D3C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4138-1564-4993-A687-775D577B104A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C6B6-0AF5-4F44-8E23-CA7DD53D3C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4138-1564-4993-A687-775D577B104A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C6B6-0AF5-4F44-8E23-CA7DD53D3C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4138-1564-4993-A687-775D577B104A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C6B6-0AF5-4F44-8E23-CA7DD53D3C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4138-1564-4993-A687-775D577B104A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C6B6-0AF5-4F44-8E23-CA7DD53D3C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4138-1564-4993-A687-775D577B104A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C6B6-0AF5-4F44-8E23-CA7DD53D3C74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4138-1564-4993-A687-775D577B104A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C6B6-0AF5-4F44-8E23-CA7DD53D3C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1D74138-1564-4993-A687-775D577B104A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B74C6B6-0AF5-4F44-8E23-CA7DD53D3C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mhslibrary.org/Teacher%20Projects/Teacher%20Projects/Social%20Studies/Taylor/imperialism/images/octop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" y="1219200"/>
            <a:ext cx="4457700" cy="445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13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upload.wikimedia.org/wikipedia/commons/d/d5/David_Livingst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61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scripophily.com/webcart/vigs/willpain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793" y="-13647"/>
            <a:ext cx="5368601" cy="686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91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fireinthejungle.files.wordpress.com/2011/05/stanley_and_livingst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" y="0"/>
            <a:ext cx="9102076" cy="684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34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cache.gawkerassets.com/assets/images/8/2011/05/stanley1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82" y="0"/>
            <a:ext cx="922667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dianabuja.files.wordpress.com/2010/07/henry-morton-stanley-kalulu-18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76199"/>
            <a:ext cx="5055919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85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2.bp.blogspot.com/_iRZSu8mP6T4/TNPBi3B1FwI/AAAAAAAAACA/g2kP55lzFQw/s1600/Dr-Livingstone_468x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3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3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tarzan.org/comics/dell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5008926" cy="685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89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Division of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Discovery of diamonds (1867) and gold (1886) drives colonization</a:t>
            </a:r>
          </a:p>
          <a:p>
            <a:r>
              <a:rPr lang="en-US" dirty="0" smtClean="0"/>
              <a:t>Drive to colonize is so fierce that Europe fears war</a:t>
            </a:r>
          </a:p>
          <a:p>
            <a:pPr lvl="1"/>
            <a:r>
              <a:rPr lang="en-US" dirty="0" smtClean="0"/>
              <a:t>Berlin Conference (1884-85): to prevent conflict, 14 European nations meet to lay down rules for division of Africa</a:t>
            </a:r>
          </a:p>
          <a:p>
            <a:pPr lvl="2"/>
            <a:r>
              <a:rPr lang="en-US" dirty="0" smtClean="0"/>
              <a:t>Any nation should claim land in Africa by notifying other nations of its claims and showing it could control area</a:t>
            </a:r>
          </a:p>
          <a:p>
            <a:r>
              <a:rPr lang="en-US" dirty="0" smtClean="0"/>
              <a:t>Africa is divided with no thought about how ethnic or linguistic groups are distributed</a:t>
            </a:r>
          </a:p>
          <a:p>
            <a:r>
              <a:rPr lang="en-US" dirty="0" smtClean="0"/>
              <a:t>Europeans hope Africans will buy European goods</a:t>
            </a:r>
          </a:p>
          <a:p>
            <a:pPr lvl="1"/>
            <a:r>
              <a:rPr lang="en-US" dirty="0" smtClean="0"/>
              <a:t>Rather than buy goods, Africans provide raw materials (minerals, copper, tin, gold, diamonds, peanuts, palm oil, cocoa, rubber)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Conflict in South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Zulu nation led by </a:t>
            </a:r>
            <a:r>
              <a:rPr lang="en-US" dirty="0" err="1" smtClean="0"/>
              <a:t>Shaka</a:t>
            </a:r>
            <a:r>
              <a:rPr lang="en-US" dirty="0" smtClean="0"/>
              <a:t> organizes strong centralized state with disciplined warriors and military</a:t>
            </a:r>
          </a:p>
          <a:p>
            <a:pPr lvl="1"/>
            <a:r>
              <a:rPr lang="en-US" dirty="0" smtClean="0"/>
              <a:t>British invaders have superior weapons and invade</a:t>
            </a:r>
          </a:p>
          <a:p>
            <a:r>
              <a:rPr lang="en-US" dirty="0" smtClean="0"/>
              <a:t>Dutch take over land in Cape of Good Hope as a station for ships heading to India (Boers, Afrikaners)</a:t>
            </a:r>
          </a:p>
          <a:p>
            <a:pPr lvl="1"/>
            <a:r>
              <a:rPr lang="en-US" dirty="0" smtClean="0"/>
              <a:t>Push Africans off their land and begin to farm</a:t>
            </a:r>
          </a:p>
          <a:p>
            <a:pPr lvl="1"/>
            <a:r>
              <a:rPr lang="en-US" dirty="0" smtClean="0"/>
              <a:t>British move in and settle on Cape as well</a:t>
            </a:r>
          </a:p>
          <a:p>
            <a:pPr lvl="1"/>
            <a:r>
              <a:rPr lang="en-US" dirty="0" smtClean="0"/>
              <a:t>Boers move north to escape British in 1830s (Great Trek) and fight African tribes of land they are taking</a:t>
            </a:r>
          </a:p>
          <a:p>
            <a:r>
              <a:rPr lang="en-US" dirty="0" smtClean="0"/>
              <a:t>Boer War</a:t>
            </a:r>
          </a:p>
          <a:p>
            <a:pPr lvl="1"/>
            <a:r>
              <a:rPr lang="en-US" dirty="0" smtClean="0"/>
              <a:t>Gold and diamonds discovered in S. Africa </a:t>
            </a:r>
          </a:p>
          <a:p>
            <a:pPr lvl="1"/>
            <a:r>
              <a:rPr lang="en-US" dirty="0" smtClean="0"/>
              <a:t>Boers try to keep “outsiders” from gaining political rights</a:t>
            </a:r>
          </a:p>
          <a:p>
            <a:pPr lvl="1"/>
            <a:r>
              <a:rPr lang="en-US" dirty="0" smtClean="0"/>
              <a:t>Boers launch commando raids and guerilla tactics against British, who burn Boer farms, imprison women and children</a:t>
            </a:r>
          </a:p>
          <a:p>
            <a:pPr lvl="1"/>
            <a:r>
              <a:rPr lang="en-US" dirty="0" smtClean="0"/>
              <a:t>Britain wins, takes control of Boer Republics</a:t>
            </a:r>
          </a:p>
        </p:txBody>
      </p:sp>
    </p:spTree>
    <p:extLst>
      <p:ext uri="{BB962C8B-B14F-4D97-AF65-F5344CB8AC3E}">
        <p14:creationId xmlns:p14="http://schemas.microsoft.com/office/powerpoint/2010/main" val="130371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upload.wikimedia.org/wikipedia/commons/thumb/6/69/Afrikaner_Commandos2.JPG/270px-Afrikaner_Commando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2454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6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rt.com/files/politics/russian/the-boer-war-and-the-russo-japanese-war/boer-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-5117"/>
            <a:ext cx="9150824" cy="686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2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5029200"/>
          </a:xfrm>
        </p:spPr>
        <p:txBody>
          <a:bodyPr/>
          <a:lstStyle/>
          <a:p>
            <a:r>
              <a:rPr lang="en-US" dirty="0" smtClean="0"/>
              <a:t>Imperialism: seizure of a country or territory by a stronger country dominating the political, economic, and social life of weaker countries</a:t>
            </a:r>
          </a:p>
          <a:p>
            <a:r>
              <a:rPr lang="en-US" dirty="0" smtClean="0"/>
              <a:t>Forms of imperial control:</a:t>
            </a:r>
          </a:p>
          <a:p>
            <a:pPr lvl="1"/>
            <a:r>
              <a:rPr lang="en-US" dirty="0" smtClean="0"/>
              <a:t>Colony: country or territory governed internally by a foreign power</a:t>
            </a:r>
          </a:p>
          <a:p>
            <a:pPr lvl="1"/>
            <a:r>
              <a:rPr lang="en-US" dirty="0" smtClean="0"/>
              <a:t>Protectorate: country or territory with own internal government but under the control of outside power</a:t>
            </a:r>
          </a:p>
          <a:p>
            <a:pPr lvl="1"/>
            <a:r>
              <a:rPr lang="en-US" dirty="0" smtClean="0"/>
              <a:t>Sphere of influence: area where outside power claims exclusive investment or trading privileges</a:t>
            </a:r>
          </a:p>
          <a:p>
            <a:pPr lvl="1"/>
            <a:r>
              <a:rPr lang="en-US" dirty="0" smtClean="0"/>
              <a:t>Economic imperialism: independent but less-developed nation controlled by private business interests rather than other governments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infobarrel.com/media/image/15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425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2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Legacy of Imperialism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Negative effects</a:t>
            </a:r>
          </a:p>
          <a:p>
            <a:pPr lvl="1"/>
            <a:r>
              <a:rPr lang="en-US" dirty="0" smtClean="0"/>
              <a:t>Africans lose control of land and independence</a:t>
            </a:r>
          </a:p>
          <a:p>
            <a:pPr lvl="1"/>
            <a:r>
              <a:rPr lang="en-US" dirty="0" smtClean="0"/>
              <a:t>Die of diseases brought from Europe (smallpox)</a:t>
            </a:r>
          </a:p>
          <a:p>
            <a:pPr lvl="1"/>
            <a:r>
              <a:rPr lang="en-US" dirty="0" smtClean="0"/>
              <a:t>Famines </a:t>
            </a:r>
          </a:p>
          <a:p>
            <a:pPr lvl="1"/>
            <a:r>
              <a:rPr lang="en-US" dirty="0" smtClean="0"/>
              <a:t>Breakdown of traditional cultures</a:t>
            </a:r>
          </a:p>
          <a:p>
            <a:pPr lvl="1"/>
            <a:r>
              <a:rPr lang="en-US" dirty="0" smtClean="0"/>
              <a:t>Division of African continent (not by tribes but land)</a:t>
            </a:r>
          </a:p>
          <a:p>
            <a:r>
              <a:rPr lang="en-US" dirty="0" smtClean="0"/>
              <a:t>Positive effects</a:t>
            </a:r>
          </a:p>
          <a:p>
            <a:pPr lvl="1"/>
            <a:r>
              <a:rPr lang="en-US" dirty="0" smtClean="0"/>
              <a:t>Reduced local warfare</a:t>
            </a:r>
          </a:p>
          <a:p>
            <a:pPr lvl="1"/>
            <a:r>
              <a:rPr lang="en-US" dirty="0" smtClean="0"/>
              <a:t>Provided hospitals, schools, sanitation</a:t>
            </a:r>
          </a:p>
          <a:p>
            <a:pPr lvl="2"/>
            <a:r>
              <a:rPr lang="en-US" dirty="0" smtClean="0"/>
              <a:t>Increased lifespans and literacy rates</a:t>
            </a:r>
          </a:p>
          <a:p>
            <a:pPr lvl="1"/>
            <a:r>
              <a:rPr lang="en-US" dirty="0" smtClean="0"/>
              <a:t>Economic expansion</a:t>
            </a:r>
          </a:p>
          <a:p>
            <a:pPr lvl="1"/>
            <a:r>
              <a:rPr lang="en-US" dirty="0" smtClean="0"/>
              <a:t>Industrial expansion (railroads, dams, telephone/graph)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24744" cy="1143000"/>
          </a:xfrm>
        </p:spPr>
        <p:txBody>
          <a:bodyPr/>
          <a:lstStyle/>
          <a:p>
            <a:r>
              <a:rPr lang="en-US" dirty="0" smtClean="0"/>
              <a:t>Europeans in Muslim 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876800"/>
          </a:xfrm>
        </p:spPr>
        <p:txBody>
          <a:bodyPr/>
          <a:lstStyle/>
          <a:p>
            <a:r>
              <a:rPr lang="en-US" dirty="0" smtClean="0"/>
              <a:t>Russians try to gain land on Black Sea and wage war (Crimean War) against Ottoman Empire</a:t>
            </a:r>
          </a:p>
          <a:p>
            <a:pPr lvl="1"/>
            <a:r>
              <a:rPr lang="en-US" dirty="0" smtClean="0"/>
              <a:t>Opposed by France and Britain, Russia loses</a:t>
            </a:r>
          </a:p>
          <a:p>
            <a:pPr lvl="1"/>
            <a:r>
              <a:rPr lang="en-US" dirty="0" smtClean="0"/>
              <a:t>Ottoman Empire continues to lose land</a:t>
            </a:r>
          </a:p>
          <a:p>
            <a:r>
              <a:rPr lang="en-US" dirty="0" smtClean="0"/>
              <a:t>Ottoman Empire sends Muhammad Ali to rule Egypt</a:t>
            </a:r>
          </a:p>
          <a:p>
            <a:pPr lvl="1"/>
            <a:r>
              <a:rPr lang="en-US" dirty="0" smtClean="0"/>
              <a:t>Fosters growth of cotton farms</a:t>
            </a:r>
          </a:p>
          <a:p>
            <a:pPr lvl="1"/>
            <a:r>
              <a:rPr lang="en-US" dirty="0" smtClean="0"/>
              <a:t>Ali’s grandson </a:t>
            </a:r>
            <a:r>
              <a:rPr lang="en-US" dirty="0" err="1" smtClean="0"/>
              <a:t>Isma’il</a:t>
            </a:r>
            <a:r>
              <a:rPr lang="en-US" dirty="0" smtClean="0"/>
              <a:t> constructs Suez Canal  connecting Red Sea to the Mediterranean</a:t>
            </a:r>
          </a:p>
          <a:p>
            <a:pPr lvl="2"/>
            <a:r>
              <a:rPr lang="en-US" dirty="0" smtClean="0"/>
              <a:t>Financed by Britain, who then occupies Egypt</a:t>
            </a:r>
          </a:p>
        </p:txBody>
      </p:sp>
      <p:pic>
        <p:nvPicPr>
          <p:cNvPr id="15362" name="Picture 2" descr="http://upload.wikimedia.org/wikipedia/commons/thumb/6/6e/SuezCanal-EO.JPG/180px-SuezCanal-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49" y="3591919"/>
            <a:ext cx="171450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7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i.ccs.edu/~bmcintosh/Images/afric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131049" cy="684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4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1143000"/>
          </a:xfrm>
        </p:spPr>
        <p:txBody>
          <a:bodyPr/>
          <a:lstStyle/>
          <a:p>
            <a:r>
              <a:rPr lang="en-US" dirty="0" smtClean="0"/>
              <a:t>British Imperialism in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British East Indian Trading Company</a:t>
            </a:r>
          </a:p>
          <a:p>
            <a:pPr lvl="1"/>
            <a:r>
              <a:rPr lang="en-US" dirty="0" smtClean="0"/>
              <a:t>Has its own military (British officers, </a:t>
            </a:r>
            <a:r>
              <a:rPr lang="en-US" dirty="0" err="1" smtClean="0"/>
              <a:t>Sepoys</a:t>
            </a:r>
            <a:r>
              <a:rPr lang="en-US" dirty="0"/>
              <a:t> </a:t>
            </a:r>
            <a:r>
              <a:rPr lang="en-US" dirty="0" smtClean="0"/>
              <a:t>or Indian soldiers)</a:t>
            </a:r>
          </a:p>
          <a:p>
            <a:r>
              <a:rPr lang="en-US" dirty="0" smtClean="0"/>
              <a:t>Britain sees India as colony with most potential and most valuable, its “Jewel in the Crown”</a:t>
            </a:r>
          </a:p>
          <a:p>
            <a:pPr lvl="1"/>
            <a:r>
              <a:rPr lang="en-US" dirty="0" smtClean="0"/>
              <a:t>India produces raw materials for Britain and India to purchase British goods</a:t>
            </a:r>
          </a:p>
          <a:p>
            <a:pPr lvl="1"/>
            <a:r>
              <a:rPr lang="en-US" dirty="0" smtClean="0"/>
              <a:t>Indian competition with British goods prohibited</a:t>
            </a:r>
          </a:p>
          <a:p>
            <a:r>
              <a:rPr lang="en-US" dirty="0" smtClean="0"/>
              <a:t>Railroad network transports raw products to ports, manufactured goods to the interior</a:t>
            </a:r>
          </a:p>
          <a:p>
            <a:pPr lvl="1"/>
            <a:r>
              <a:rPr lang="en-US" dirty="0" smtClean="0"/>
              <a:t>Raw materials (tea, indigo, coffee, cotton, opium)</a:t>
            </a:r>
          </a:p>
          <a:p>
            <a:r>
              <a:rPr lang="en-US" dirty="0" smtClean="0"/>
              <a:t>Impact of colonialism</a:t>
            </a:r>
          </a:p>
          <a:p>
            <a:pPr lvl="1"/>
            <a:r>
              <a:rPr lang="en-US" dirty="0" smtClean="0"/>
              <a:t>Britain restricts Indian-owned industries, lack of Indian self-sufficiency</a:t>
            </a:r>
          </a:p>
          <a:p>
            <a:pPr lvl="1"/>
            <a:r>
              <a:rPr lang="en-US" dirty="0" smtClean="0"/>
              <a:t>Pressure for Indians to assimilate</a:t>
            </a:r>
          </a:p>
          <a:p>
            <a:pPr lvl="1"/>
            <a:r>
              <a:rPr lang="en-US" dirty="0" smtClean="0"/>
              <a:t>Third-largest railroad network in India</a:t>
            </a:r>
          </a:p>
          <a:p>
            <a:pPr lvl="1"/>
            <a:r>
              <a:rPr lang="en-US" dirty="0" smtClean="0"/>
              <a:t>Modernization (railroads, telephone/graph, dams, canals)</a:t>
            </a:r>
          </a:p>
          <a:p>
            <a:pPr lvl="1"/>
            <a:r>
              <a:rPr lang="en-US" dirty="0" smtClean="0"/>
              <a:t>Sanitation and public health, schools, crime decreased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1.bp.blogspot.com/_Cozr1JzbZFE/TGkU4T04zII/AAAAAAAABCY/ZPknUq6JobI/s400/kolkatta+port+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8" y="0"/>
            <a:ext cx="9163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3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wwdelivery.superstock.com/WI/223/1895/PreviewComp/SuperStock_1895-37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0" y="-2027"/>
            <a:ext cx="9156510" cy="686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92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britishempire.co.uk/images4/punjabltg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58" y="0"/>
            <a:ext cx="9181387" cy="684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93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planetguide.ru/eimage/2011/09/28/28134e83013d0de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47" y="0"/>
            <a:ext cx="9171091" cy="685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8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ogimages.bl.uk/images/019/019PHO001000S52U04962000%5bSVC2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18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024744" cy="1143000"/>
          </a:xfrm>
        </p:spPr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5029200"/>
          </a:xfrm>
        </p:spPr>
        <p:txBody>
          <a:bodyPr/>
          <a:lstStyle/>
          <a:p>
            <a:r>
              <a:rPr lang="en-US" dirty="0" smtClean="0"/>
              <a:t>Methods of management:</a:t>
            </a:r>
          </a:p>
          <a:p>
            <a:pPr lvl="1"/>
            <a:r>
              <a:rPr lang="en-US" dirty="0" smtClean="0"/>
              <a:t>Indirect Control: relied on existing political rulers, asking ruler to accept British authority</a:t>
            </a:r>
          </a:p>
          <a:p>
            <a:pPr lvl="2"/>
            <a:r>
              <a:rPr lang="en-US" dirty="0" smtClean="0"/>
              <a:t>Legislative councils set up by crown would train leaders in colonizer’s method of government</a:t>
            </a:r>
          </a:p>
          <a:p>
            <a:pPr lvl="1"/>
            <a:r>
              <a:rPr lang="en-US" dirty="0" smtClean="0"/>
              <a:t>Direct control: colonists unable to handle complex business of running a country</a:t>
            </a:r>
          </a:p>
          <a:p>
            <a:pPr lvl="2"/>
            <a:r>
              <a:rPr lang="en-US" dirty="0" smtClean="0"/>
              <a:t>Paternalism: governing people in parental way, providing for needs but giving no rights, ruling by own bureaucrats</a:t>
            </a:r>
          </a:p>
          <a:p>
            <a:pPr lvl="2"/>
            <a:r>
              <a:rPr lang="en-US" dirty="0" smtClean="0"/>
              <a:t>Assimilation: in time, local populations would adopt colonizers culture and become like them (schools, courts, business, language, religion,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graphics8.nytimes.com/images/2008/11/23/books/wheatcroft-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82" y="0"/>
            <a:ext cx="91769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7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24744" cy="1143000"/>
          </a:xfrm>
        </p:spPr>
        <p:txBody>
          <a:bodyPr/>
          <a:lstStyle/>
          <a:p>
            <a:r>
              <a:rPr lang="en-US" dirty="0" err="1" smtClean="0"/>
              <a:t>Sepoy</a:t>
            </a:r>
            <a:r>
              <a:rPr lang="en-US" dirty="0" smtClean="0"/>
              <a:t> Mutiny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5181600"/>
          </a:xfrm>
        </p:spPr>
        <p:txBody>
          <a:bodyPr/>
          <a:lstStyle/>
          <a:p>
            <a:r>
              <a:rPr lang="en-US" dirty="0" smtClean="0"/>
              <a:t>Indians upset about racism and British trying to convert them to Christianity</a:t>
            </a:r>
          </a:p>
          <a:p>
            <a:r>
              <a:rPr lang="en-US" dirty="0" smtClean="0"/>
              <a:t>Rumors that cartridges of rifles covered in beef and pork fat grease (why is this an issue?)</a:t>
            </a:r>
          </a:p>
          <a:p>
            <a:pPr lvl="1"/>
            <a:r>
              <a:rPr lang="en-US" dirty="0" smtClean="0"/>
              <a:t>All but five </a:t>
            </a:r>
            <a:r>
              <a:rPr lang="en-US" dirty="0" err="1" smtClean="0"/>
              <a:t>sepoys</a:t>
            </a:r>
            <a:r>
              <a:rPr lang="en-US" dirty="0" smtClean="0"/>
              <a:t> refuse to accept cartridges</a:t>
            </a:r>
          </a:p>
          <a:p>
            <a:pPr lvl="1"/>
            <a:r>
              <a:rPr lang="en-US" dirty="0" err="1" smtClean="0"/>
              <a:t>Sepoys</a:t>
            </a:r>
            <a:r>
              <a:rPr lang="en-US" dirty="0" smtClean="0"/>
              <a:t> are jailed, rebellion ensues (</a:t>
            </a:r>
            <a:r>
              <a:rPr lang="en-US" dirty="0" err="1" smtClean="0"/>
              <a:t>Sepoy</a:t>
            </a:r>
            <a:r>
              <a:rPr lang="en-US" dirty="0" smtClean="0"/>
              <a:t> Mutiny)</a:t>
            </a:r>
          </a:p>
          <a:p>
            <a:r>
              <a:rPr lang="en-US" dirty="0" smtClean="0"/>
              <a:t>Indians can’t unite against Britain</a:t>
            </a:r>
          </a:p>
          <a:p>
            <a:pPr lvl="1"/>
            <a:r>
              <a:rPr lang="en-US" dirty="0" smtClean="0"/>
              <a:t>Weak leadership</a:t>
            </a:r>
          </a:p>
          <a:p>
            <a:pPr lvl="1"/>
            <a:r>
              <a:rPr lang="en-US" dirty="0" smtClean="0"/>
              <a:t>Splits between Hindus and Muslims</a:t>
            </a:r>
          </a:p>
          <a:p>
            <a:pPr lvl="1"/>
            <a:r>
              <a:rPr lang="en-US" dirty="0" smtClean="0"/>
              <a:t>Some still have allegiance to Britain</a:t>
            </a:r>
          </a:p>
          <a:p>
            <a:r>
              <a:rPr lang="en-US" dirty="0" smtClean="0"/>
              <a:t>Britain takes direct command of India (Raj)</a:t>
            </a:r>
          </a:p>
          <a:p>
            <a:pPr lvl="1"/>
            <a:r>
              <a:rPr lang="en-US" dirty="0" smtClean="0"/>
              <a:t>Racism continues, control over India is tightened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photo.outlookindia.com/images/gallery/20100818/1987_mutiny_201008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923" cy="686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87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westerncivguides.umwblogs.org/files/2009/09/Sepoy-Muti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89" y="0"/>
            <a:ext cx="917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6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www.kamat.com/kalranga/freedom/2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229722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3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Indian 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early 1800s, some Indians demand modernization and freedom</a:t>
            </a:r>
          </a:p>
          <a:p>
            <a:pPr lvl="1"/>
            <a:r>
              <a:rPr lang="en-US" dirty="0" smtClean="0"/>
              <a:t>Ram </a:t>
            </a:r>
            <a:r>
              <a:rPr lang="en-US" dirty="0" err="1" smtClean="0"/>
              <a:t>Mohun</a:t>
            </a:r>
            <a:r>
              <a:rPr lang="en-US" dirty="0" smtClean="0"/>
              <a:t> Roy calls for change in Indian society</a:t>
            </a:r>
          </a:p>
          <a:p>
            <a:pPr lvl="2"/>
            <a:r>
              <a:rPr lang="en-US" dirty="0" smtClean="0"/>
              <a:t>Step away from arranged marriage, caste system</a:t>
            </a:r>
          </a:p>
          <a:p>
            <a:pPr lvl="3"/>
            <a:r>
              <a:rPr lang="en-US" dirty="0" smtClean="0"/>
              <a:t>Only way to escape control of England</a:t>
            </a:r>
          </a:p>
          <a:p>
            <a:pPr lvl="1"/>
            <a:r>
              <a:rPr lang="en-US" dirty="0" smtClean="0"/>
              <a:t>Others follow Roy’s example, call for westernization</a:t>
            </a:r>
          </a:p>
          <a:p>
            <a:r>
              <a:rPr lang="en-US" dirty="0" smtClean="0"/>
              <a:t>Nationalism surfaces</a:t>
            </a:r>
          </a:p>
          <a:p>
            <a:pPr lvl="1"/>
            <a:r>
              <a:rPr lang="en-US" dirty="0" smtClean="0"/>
              <a:t>Indians treated as second-class citizens</a:t>
            </a:r>
          </a:p>
          <a:p>
            <a:pPr lvl="2"/>
            <a:r>
              <a:rPr lang="en-US" dirty="0" smtClean="0"/>
              <a:t>Can’t have top-tier jobs, get paid less</a:t>
            </a:r>
          </a:p>
          <a:p>
            <a:pPr lvl="1"/>
            <a:r>
              <a:rPr lang="en-US" dirty="0" smtClean="0"/>
              <a:t>Two nationalist groups emerge</a:t>
            </a:r>
          </a:p>
          <a:p>
            <a:pPr lvl="2"/>
            <a:r>
              <a:rPr lang="en-US" dirty="0" smtClean="0"/>
              <a:t>Indian National Congress (1885)</a:t>
            </a:r>
          </a:p>
          <a:p>
            <a:pPr lvl="2"/>
            <a:r>
              <a:rPr lang="en-US" dirty="0" smtClean="0"/>
              <a:t>Muslim League (1906)</a:t>
            </a:r>
          </a:p>
          <a:p>
            <a:pPr lvl="1"/>
            <a:r>
              <a:rPr lang="en-US" dirty="0" smtClean="0"/>
              <a:t>Britain divides Bengal into Hindu and Muslim sections</a:t>
            </a:r>
          </a:p>
          <a:p>
            <a:pPr lvl="2"/>
            <a:r>
              <a:rPr lang="en-US" dirty="0" smtClean="0"/>
              <a:t>Difficult to unite against British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1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www.socialist.net/images/stories/indian_parti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0" y="0"/>
            <a:ext cx="9135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40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racismandnationalconsciousnessnews.files.wordpress.com/2009/03/partition-genocide-india-pakistan1.jpg?w=420&amp;h=2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4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7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Imperialism in Southeast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4953000"/>
          </a:xfrm>
        </p:spPr>
        <p:txBody>
          <a:bodyPr/>
          <a:lstStyle/>
          <a:p>
            <a:r>
              <a:rPr lang="en-US" dirty="0" smtClean="0"/>
              <a:t>Europe wants parts of Pacific Rim (nations bordering Pacific Ocean) for strategic location along sea route to China, tropical agriculture, minerals, and oil</a:t>
            </a:r>
          </a:p>
          <a:p>
            <a:r>
              <a:rPr lang="en-US" dirty="0" smtClean="0"/>
              <a:t>Islands perfect for agriculture (sugar cane, coffee, cocoa, rubber, coconuts, bananas, pineapple)</a:t>
            </a:r>
            <a:endParaRPr lang="en-US" dirty="0"/>
          </a:p>
        </p:txBody>
      </p:sp>
      <p:pic>
        <p:nvPicPr>
          <p:cNvPr id="30722" name="Picture 2" descr="http://naturallysaferproducts.com/wp-content/uploads/2010/05/Rubber_Tree_proo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images.travelpod.com/users/mistyandmark/1.1267901084.rubber-tree-fa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37597"/>
            <a:ext cx="4046561" cy="3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2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24744" cy="1143000"/>
          </a:xfrm>
        </p:spPr>
        <p:txBody>
          <a:bodyPr/>
          <a:lstStyle/>
          <a:p>
            <a:r>
              <a:rPr lang="en-US" dirty="0" smtClean="0"/>
              <a:t>The Dutch in Indonesia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r>
              <a:rPr lang="en-US" dirty="0" smtClean="0"/>
              <a:t>Dutch East India Company</a:t>
            </a:r>
          </a:p>
          <a:p>
            <a:pPr lvl="1"/>
            <a:r>
              <a:rPr lang="en-US" dirty="0" smtClean="0"/>
              <a:t>Expands by seizing islands from Portugal and Britain</a:t>
            </a:r>
          </a:p>
          <a:p>
            <a:pPr lvl="1"/>
            <a:r>
              <a:rPr lang="en-US" dirty="0" smtClean="0"/>
              <a:t>Discovery of oil, tin and want for more rubber plantations lead to expansion to new islands</a:t>
            </a:r>
          </a:p>
          <a:p>
            <a:r>
              <a:rPr lang="en-US" dirty="0" smtClean="0"/>
              <a:t>Move to Indonesia</a:t>
            </a:r>
          </a:p>
          <a:p>
            <a:pPr lvl="1"/>
            <a:r>
              <a:rPr lang="en-US" dirty="0" smtClean="0"/>
              <a:t>Create social class system</a:t>
            </a:r>
          </a:p>
          <a:p>
            <a:pPr lvl="2"/>
            <a:r>
              <a:rPr lang="en-US" dirty="0" smtClean="0"/>
              <a:t>Dutch&gt;&gt;wealthy educated Indonesians&gt;&gt;plantation workers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8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www.pawley.info/userimages/Pitt%20&amp;%20Napoleon%20(Gilra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31"/>
            <a:ext cx="9144000" cy="689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9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jamesptaylor.files.wordpress.com/2008/01/indonesia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492" cy="684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11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r>
              <a:rPr lang="en-US" dirty="0" smtClean="0"/>
              <a:t>The British in Singapore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105400"/>
          </a:xfrm>
        </p:spPr>
        <p:txBody>
          <a:bodyPr/>
          <a:lstStyle/>
          <a:p>
            <a:r>
              <a:rPr lang="en-US" dirty="0" smtClean="0"/>
              <a:t>Want a stop along India-China routes</a:t>
            </a:r>
          </a:p>
          <a:p>
            <a:r>
              <a:rPr lang="en-US" dirty="0" smtClean="0"/>
              <a:t>Gain colonies in Malaysia and Burma (Myanmar)</a:t>
            </a:r>
          </a:p>
          <a:p>
            <a:pPr lvl="1"/>
            <a:r>
              <a:rPr lang="en-US" dirty="0" smtClean="0"/>
              <a:t>Tin, rubber</a:t>
            </a:r>
          </a:p>
          <a:p>
            <a:pPr lvl="1"/>
            <a:r>
              <a:rPr lang="en-US" dirty="0" smtClean="0"/>
              <a:t>British encourage Chinese to migrate to Malaysia to mine tin and tap rubber trees</a:t>
            </a:r>
          </a:p>
          <a:p>
            <a:pPr lvl="1"/>
            <a:r>
              <a:rPr lang="en-US" dirty="0" smtClean="0"/>
              <a:t>Conflict between Chinese and Malays continues today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www.mapsofworld.com/singapore/maps/Singapore-Lo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14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87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r>
              <a:rPr lang="en-US" dirty="0" smtClean="0"/>
              <a:t>The French in Indochina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5029200"/>
          </a:xfrm>
        </p:spPr>
        <p:txBody>
          <a:bodyPr/>
          <a:lstStyle/>
          <a:p>
            <a:r>
              <a:rPr lang="en-US" dirty="0" smtClean="0"/>
              <a:t>When French missionaries are killed in Vietnam, Napoleon III orders soldiers to invade S. Vietnam</a:t>
            </a:r>
          </a:p>
          <a:p>
            <a:pPr lvl="1"/>
            <a:r>
              <a:rPr lang="en-US" dirty="0" smtClean="0"/>
              <a:t>Laos, Cambodia, N. Vietnam added creating French Indochina</a:t>
            </a:r>
          </a:p>
          <a:p>
            <a:r>
              <a:rPr lang="en-US" dirty="0" smtClean="0"/>
              <a:t>Direct management</a:t>
            </a:r>
          </a:p>
          <a:p>
            <a:pPr lvl="1"/>
            <a:r>
              <a:rPr lang="en-US" dirty="0" smtClean="0"/>
              <a:t>French fulfill government positions</a:t>
            </a:r>
          </a:p>
          <a:p>
            <a:pPr lvl="1"/>
            <a:r>
              <a:rPr lang="en-US" dirty="0" smtClean="0"/>
              <a:t>Force Vietnamese to harvest rice and export it all</a:t>
            </a:r>
          </a:p>
          <a:p>
            <a:pPr lvl="2"/>
            <a:r>
              <a:rPr lang="en-US" dirty="0" smtClean="0"/>
              <a:t>Creates </a:t>
            </a:r>
            <a:r>
              <a:rPr lang="en-US" dirty="0" err="1" smtClean="0"/>
              <a:t>resistence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www.gia-vuc.com/indo/indomap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12917"/>
            <a:ext cx="4572000" cy="687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27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1533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Present-day Thailand</a:t>
            </a:r>
          </a:p>
          <a:p>
            <a:pPr lvl="1"/>
            <a:r>
              <a:rPr lang="en-US" dirty="0" smtClean="0"/>
              <a:t>Between British Burma and French Indochina</a:t>
            </a:r>
          </a:p>
          <a:p>
            <a:r>
              <a:rPr lang="en-US" dirty="0" smtClean="0"/>
              <a:t>Britain and France try to prevent the other from gaining control of Siam</a:t>
            </a:r>
          </a:p>
          <a:p>
            <a:pPr lvl="1"/>
            <a:r>
              <a:rPr lang="en-US" dirty="0" smtClean="0"/>
              <a:t>Siamese kings promote it as neutral</a:t>
            </a:r>
          </a:p>
          <a:p>
            <a:r>
              <a:rPr lang="en-US" dirty="0" smtClean="0"/>
              <a:t>Pushes for progress</a:t>
            </a:r>
          </a:p>
          <a:p>
            <a:pPr lvl="1"/>
            <a:r>
              <a:rPr lang="en-US" dirty="0" smtClean="0"/>
              <a:t>Opens schools, creates government and law</a:t>
            </a:r>
          </a:p>
          <a:p>
            <a:pPr lvl="1"/>
            <a:r>
              <a:rPr lang="en-US" dirty="0" smtClean="0"/>
              <a:t>Industrializes (railroads, telegraphs)</a:t>
            </a:r>
          </a:p>
          <a:p>
            <a:pPr lvl="1"/>
            <a:r>
              <a:rPr lang="en-US" dirty="0" smtClean="0"/>
              <a:t>Ends slavery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6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www.thailandsworld.com/sites/thailandsworld_com/images/history%2FmapofSiamin18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-52493"/>
            <a:ext cx="4038600" cy="691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84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024744" cy="1143000"/>
          </a:xfrm>
        </p:spPr>
        <p:txBody>
          <a:bodyPr/>
          <a:lstStyle/>
          <a:p>
            <a:r>
              <a:rPr lang="en-US" dirty="0" smtClean="0"/>
              <a:t>American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r>
              <a:rPr lang="en-US" dirty="0" smtClean="0"/>
              <a:t>Louisiana Purchase (1803)</a:t>
            </a:r>
          </a:p>
          <a:p>
            <a:r>
              <a:rPr lang="en-US" dirty="0" smtClean="0"/>
              <a:t>Manifest Destiny</a:t>
            </a:r>
          </a:p>
          <a:p>
            <a:pPr lvl="1"/>
            <a:r>
              <a:rPr lang="en-US" dirty="0" smtClean="0"/>
              <a:t>The US has right and duty to rule North America from Atlantic to Pacific Oceans</a:t>
            </a:r>
          </a:p>
          <a:p>
            <a:pPr lvl="2"/>
            <a:r>
              <a:rPr lang="en-US" dirty="0" smtClean="0"/>
              <a:t>Justifies evicting Natives from tribal lands</a:t>
            </a:r>
          </a:p>
          <a:p>
            <a:pPr lvl="1"/>
            <a:r>
              <a:rPr lang="en-US" dirty="0" smtClean="0"/>
              <a:t>Indian Removal Act of 1830 </a:t>
            </a:r>
          </a:p>
          <a:p>
            <a:pPr lvl="2"/>
            <a:r>
              <a:rPr lang="en-US" dirty="0" smtClean="0"/>
              <a:t>Moves Cherokee from Georgia to Oklahoma (800 miles) called Trail of Tears</a:t>
            </a:r>
          </a:p>
          <a:p>
            <a:r>
              <a:rPr lang="en-US" dirty="0" smtClean="0"/>
              <a:t>The Alamo (1836)</a:t>
            </a:r>
          </a:p>
          <a:p>
            <a:pPr lvl="1"/>
            <a:r>
              <a:rPr lang="en-US" dirty="0" smtClean="0"/>
              <a:t>Texans revolt against Mexico, win independence</a:t>
            </a:r>
          </a:p>
          <a:p>
            <a:pPr lvl="1"/>
            <a:r>
              <a:rPr lang="en-US" dirty="0" smtClean="0"/>
              <a:t>US annexes Texas in 1845</a:t>
            </a:r>
          </a:p>
          <a:p>
            <a:r>
              <a:rPr lang="en-US" dirty="0" smtClean="0"/>
              <a:t>Mexican-American War (1848)</a:t>
            </a:r>
          </a:p>
          <a:p>
            <a:pPr lvl="1"/>
            <a:r>
              <a:rPr lang="en-US" dirty="0" smtClean="0"/>
              <a:t>US gains Gadsden Purchase, SW US (CA, NV, CO, NM)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0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phobos.ramapo.edu/~theed/MLS%20610%20Multiethnic/images/e%20Feb%2021%20Scandanavians/B_America_Modernizes/ii%20RRs/manifest_desti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" y="-273672"/>
            <a:ext cx="9753600" cy="754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68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/>
          <a:lstStyle/>
          <a:p>
            <a:r>
              <a:rPr lang="en-US" dirty="0" smtClean="0"/>
              <a:t>US Imperialism in the Pacific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Spanish-American War (1898)</a:t>
            </a:r>
          </a:p>
          <a:p>
            <a:pPr lvl="1"/>
            <a:r>
              <a:rPr lang="en-US" dirty="0" smtClean="0"/>
              <a:t>US acquires Philippines, Puerto Rico, Guam</a:t>
            </a:r>
          </a:p>
          <a:p>
            <a:r>
              <a:rPr lang="en-US" dirty="0" smtClean="0"/>
              <a:t>McKinley wants to “civilize and Christianize” Filipinos</a:t>
            </a:r>
          </a:p>
          <a:p>
            <a:pPr lvl="1"/>
            <a:r>
              <a:rPr lang="en-US" dirty="0" smtClean="0"/>
              <a:t>Emilio Aguinaldo declares independence for Philippines</a:t>
            </a:r>
          </a:p>
          <a:p>
            <a:pPr lvl="1"/>
            <a:r>
              <a:rPr lang="en-US" dirty="0" smtClean="0"/>
              <a:t>America beats Filipinos, promises to prepare for independence</a:t>
            </a:r>
          </a:p>
          <a:p>
            <a:pPr lvl="2"/>
            <a:r>
              <a:rPr lang="en-US" dirty="0" smtClean="0"/>
              <a:t>Modernizes, takes advantage of cash crops</a:t>
            </a:r>
          </a:p>
          <a:p>
            <a:r>
              <a:rPr lang="en-US" dirty="0" smtClean="0"/>
              <a:t>Hawaii as port on the way to China and India</a:t>
            </a:r>
          </a:p>
          <a:p>
            <a:pPr lvl="1"/>
            <a:r>
              <a:rPr lang="en-US" dirty="0" smtClean="0"/>
              <a:t>Sugar plantations</a:t>
            </a:r>
          </a:p>
          <a:p>
            <a:pPr lvl="1"/>
            <a:r>
              <a:rPr lang="en-US" dirty="0" smtClean="0"/>
              <a:t>Annexation of Hawaii (1898)</a:t>
            </a:r>
          </a:p>
          <a:p>
            <a:pPr lvl="1"/>
            <a:r>
              <a:rPr lang="en-US" dirty="0" smtClean="0"/>
              <a:t>Not a state until 1950s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1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 Before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490908" cy="4077148"/>
          </a:xfrm>
        </p:spPr>
        <p:txBody>
          <a:bodyPr>
            <a:normAutofit/>
          </a:bodyPr>
          <a:lstStyle/>
          <a:p>
            <a:r>
              <a:rPr lang="en-US" dirty="0" smtClean="0"/>
              <a:t>Divided into hundreds of ethnic and linguistic groups</a:t>
            </a:r>
          </a:p>
          <a:p>
            <a:r>
              <a:rPr lang="en-US" dirty="0" smtClean="0"/>
              <a:t>Traditional religion, some Islam and Christianity</a:t>
            </a:r>
          </a:p>
          <a:p>
            <a:r>
              <a:rPr lang="en-US" dirty="0" smtClean="0"/>
              <a:t>Almost impossible for Europeans to get to African interior</a:t>
            </a:r>
          </a:p>
          <a:p>
            <a:pPr lvl="1"/>
            <a:r>
              <a:rPr lang="en-US" dirty="0" smtClean="0"/>
              <a:t>Difficult to navigate rivers</a:t>
            </a:r>
          </a:p>
          <a:p>
            <a:pPr lvl="1"/>
            <a:r>
              <a:rPr lang="en-US" dirty="0" smtClean="0"/>
              <a:t>Disease (malaria,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Africans control own specialized trade networks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2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24744" cy="1143000"/>
          </a:xfrm>
        </p:spPr>
        <p:txBody>
          <a:bodyPr/>
          <a:lstStyle/>
          <a:p>
            <a:r>
              <a:rPr lang="en-US" dirty="0" smtClean="0"/>
              <a:t>The US and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772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Monroe Doctrine</a:t>
            </a:r>
          </a:p>
          <a:p>
            <a:pPr lvl="1"/>
            <a:r>
              <a:rPr lang="en-US" dirty="0" smtClean="0"/>
              <a:t>Fearing that Europe would try to conquer freed Latin American nations, James Monroe issues Monroe Doctrine</a:t>
            </a:r>
          </a:p>
          <a:p>
            <a:pPr lvl="1"/>
            <a:r>
              <a:rPr lang="en-US" dirty="0" smtClean="0"/>
              <a:t>“the American continents…are henceforth not to be considered as subjects for future colonization by any European powers”</a:t>
            </a:r>
          </a:p>
          <a:p>
            <a:r>
              <a:rPr lang="en-US" dirty="0" smtClean="0"/>
              <a:t>Cuba declares independence from Spain (1868)</a:t>
            </a:r>
          </a:p>
          <a:p>
            <a:pPr lvl="1"/>
            <a:r>
              <a:rPr lang="en-US" dirty="0" smtClean="0"/>
              <a:t>Jose Marti fights for freedom</a:t>
            </a:r>
          </a:p>
          <a:p>
            <a:pPr lvl="1"/>
            <a:r>
              <a:rPr lang="en-US" dirty="0" smtClean="0"/>
              <a:t>Because the US has business interests in Cuba and Spain is treating Cubans brutally, US intervenes</a:t>
            </a:r>
          </a:p>
          <a:p>
            <a:pPr lvl="2"/>
            <a:r>
              <a:rPr lang="en-US" dirty="0" smtClean="0"/>
              <a:t>Spanish-American War </a:t>
            </a:r>
          </a:p>
          <a:p>
            <a:pPr lvl="1"/>
            <a:r>
              <a:rPr lang="en-US" dirty="0" smtClean="0"/>
              <a:t>Cuba becomes free in 1901, US exerts control</a:t>
            </a:r>
          </a:p>
        </p:txBody>
      </p:sp>
    </p:spTree>
    <p:extLst>
      <p:ext uri="{BB962C8B-B14F-4D97-AF65-F5344CB8AC3E}">
        <p14:creationId xmlns:p14="http://schemas.microsoft.com/office/powerpoint/2010/main" val="8019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mossiso.com/wp-content/uploads/2010/10/US-Imperial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304799"/>
            <a:ext cx="4397375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2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www.lsg.musin.de/geschichte/!daten-gesch/19jh/kari-usa-imp-19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" y="-76200"/>
            <a:ext cx="9186909" cy="696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3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024744" cy="1143000"/>
          </a:xfrm>
        </p:spPr>
        <p:txBody>
          <a:bodyPr/>
          <a:lstStyle/>
          <a:p>
            <a:r>
              <a:rPr lang="en-US" dirty="0" smtClean="0"/>
              <a:t>The US and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5257800"/>
          </a:xfrm>
        </p:spPr>
        <p:txBody>
          <a:bodyPr/>
          <a:lstStyle/>
          <a:p>
            <a:r>
              <a:rPr lang="en-US" dirty="0" smtClean="0"/>
              <a:t>The US wants to connect Pacific and Atlantic</a:t>
            </a:r>
          </a:p>
          <a:p>
            <a:pPr lvl="1"/>
            <a:r>
              <a:rPr lang="en-US" dirty="0" smtClean="0"/>
              <a:t>Shorten the trip of 13,000 miles sailing around S. America</a:t>
            </a:r>
          </a:p>
          <a:p>
            <a:pPr lvl="1"/>
            <a:r>
              <a:rPr lang="en-US" dirty="0" smtClean="0"/>
              <a:t>T. Roosevelt offers Panama $10 million/year to build canal </a:t>
            </a:r>
          </a:p>
          <a:p>
            <a:pPr lvl="1"/>
            <a:r>
              <a:rPr lang="en-US" dirty="0" smtClean="0"/>
              <a:t>Canal opens in 1914</a:t>
            </a:r>
          </a:p>
          <a:p>
            <a:r>
              <a:rPr lang="en-US" dirty="0" smtClean="0"/>
              <a:t>Roosevelt Corollary as extension to Monroe Doctrine</a:t>
            </a:r>
          </a:p>
          <a:p>
            <a:pPr lvl="1"/>
            <a:r>
              <a:rPr lang="en-US" dirty="0" smtClean="0"/>
              <a:t>Gave US the right to be “an international police power” in the W. Hemisphere</a:t>
            </a:r>
          </a:p>
          <a:p>
            <a:pPr lvl="2"/>
            <a:r>
              <a:rPr lang="en-US" dirty="0" smtClean="0"/>
              <a:t>“Talk loud and carry a big stick”~ T. </a:t>
            </a:r>
            <a:r>
              <a:rPr lang="en-US" smtClean="0"/>
              <a:t>Roosevelt</a:t>
            </a:r>
            <a:endParaRPr lang="en-US" dirty="0" smtClean="0"/>
          </a:p>
          <a:p>
            <a:pPr lvl="1"/>
            <a:r>
              <a:rPr lang="en-US" dirty="0" smtClean="0"/>
              <a:t>Justifies American intervention in Latin America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9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seventhgradehistory.wikispaces.com/file/view/Tr-bigstick-cartoon.JPG.jpeg/175716045/Tr-bigstick-cartoon.JP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66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static.howstuffworks.com/gif/willow/panama-canal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446"/>
            <a:ext cx="7010400" cy="685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9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8" name="Picture 4" descr="http://upload.wikimedia.org/wikipedia/commons/thumb/e/ec/Panama_Canal_Rough_Diagram.png/288px-Panama_Canal_Rough_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086600" cy="684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04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www.trains-de-jardin.net/images/Mirliton34/CanalDePanama/h3_Panama_Canal_coupe%20Gaill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62573"/>
            <a:ext cx="6858000" cy="692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3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www.museumsyndicate.com/images/4/38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"/>
            <a:ext cx="9144000" cy="685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http://www.usace.army.mil/History/Documents/Brief/05-growing-nation/Canal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93"/>
            <a:ext cx="9144000" cy="687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9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t0.gstatic.com/images?q=tbn:ANd9GcScjl8WlkiQvzos9TbBZeYoWk0skCnL4rN_Bt-bIKnvTWC7gjvmxV2l2_Z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22453"/>
            <a:ext cx="9125803" cy="683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89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popartmachine.com/artwork/LOC+1121733/0/%5bMen-building-the-Panama-Canal%5d-FOREIGN-GEOG-FILE---Panama...-painting-artwork-pri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676400" y="0"/>
            <a:ext cx="5867400" cy="69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80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://onemantoseethemall.files.wordpress.com/2010/04/ss-ancon-first-transit-panama-ca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2255" cy="684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9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www.maritime-executive.com/media/transfer/img/2008_2fjul_2f27_2fpanama_can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047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1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zouchmagazine.com/wp-content/uploads/2011/01/panama_canal-photoatlas.com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99"/>
            <a:ext cx="4359275" cy="685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9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infobarrel.com/media/image/38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71"/>
            <a:ext cx="9144000" cy="68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0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Reasons for African Imperialism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Explorers, missionaries</a:t>
            </a:r>
          </a:p>
          <a:p>
            <a:r>
              <a:rPr lang="en-US" dirty="0" smtClean="0"/>
              <a:t>Humanitarians opposing slave trade</a:t>
            </a:r>
          </a:p>
          <a:p>
            <a:r>
              <a:rPr lang="en-US" dirty="0" smtClean="0"/>
              <a:t>Africa as adventure, mystery, excitement</a:t>
            </a:r>
          </a:p>
          <a:p>
            <a:r>
              <a:rPr lang="en-US" dirty="0" smtClean="0"/>
              <a:t>Industrialization allows for new markets and raw materials (weapons, transportation, medicine)</a:t>
            </a:r>
          </a:p>
          <a:p>
            <a:r>
              <a:rPr lang="en-US" dirty="0" smtClean="0"/>
              <a:t>Empire seen as measure of national greatness</a:t>
            </a:r>
          </a:p>
          <a:p>
            <a:pPr lvl="1"/>
            <a:r>
              <a:rPr lang="en-US" dirty="0" smtClean="0"/>
              <a:t>Europeans “better than others” (racism)</a:t>
            </a:r>
          </a:p>
          <a:p>
            <a:pPr lvl="2"/>
            <a:r>
              <a:rPr lang="en-US" dirty="0" smtClean="0"/>
              <a:t>Social Darwinism: fittest for survival enjoy wealth and success and are superior than others</a:t>
            </a:r>
          </a:p>
          <a:p>
            <a:pPr lvl="2"/>
            <a:r>
              <a:rPr lang="en-US" dirty="0" smtClean="0"/>
              <a:t>Europe has right and duty to bring results of progress to other nations</a:t>
            </a:r>
          </a:p>
          <a:p>
            <a:r>
              <a:rPr lang="en-US" dirty="0" smtClean="0"/>
              <a:t>European rule is best way to end slave trade</a:t>
            </a:r>
          </a:p>
          <a:p>
            <a:r>
              <a:rPr lang="en-US" dirty="0" smtClean="0"/>
              <a:t>“Civilize and Christianize”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8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r>
              <a:rPr lang="en-US" dirty="0" smtClean="0"/>
              <a:t>Dr. Livingstone, I Presume…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David Livingstone (missionary) travels into central Africa to promote Christianity (1860s)</a:t>
            </a:r>
          </a:p>
          <a:p>
            <a:r>
              <a:rPr lang="en-US" dirty="0" smtClean="0"/>
              <a:t>Many years go by without word from Livingstone</a:t>
            </a:r>
          </a:p>
          <a:p>
            <a:r>
              <a:rPr lang="en-US" dirty="0" smtClean="0"/>
              <a:t>Newspaper reporter Henry Stanley explorers Africa looking for Livingstone (1871)</a:t>
            </a:r>
          </a:p>
          <a:p>
            <a:r>
              <a:rPr lang="en-US" dirty="0" smtClean="0"/>
              <a:t>Stanley explores Congo River</a:t>
            </a:r>
          </a:p>
          <a:p>
            <a:pPr lvl="1"/>
            <a:r>
              <a:rPr lang="en-US" dirty="0" smtClean="0"/>
              <a:t>Obtains land in Congo region for Leopold II of Belgium</a:t>
            </a:r>
          </a:p>
          <a:p>
            <a:pPr lvl="2"/>
            <a:r>
              <a:rPr lang="en-US" dirty="0" smtClean="0"/>
              <a:t>Leo claims motives for establishing colony is to abolish slave trade and promote Christianity</a:t>
            </a:r>
          </a:p>
          <a:p>
            <a:pPr lvl="2"/>
            <a:r>
              <a:rPr lang="en-US" dirty="0" smtClean="0"/>
              <a:t>Companies sent to exploit Africans, forcing them to collect sap from rubber plants (kills many Africans)</a:t>
            </a:r>
          </a:p>
          <a:p>
            <a:r>
              <a:rPr lang="en-US" dirty="0" smtClean="0"/>
              <a:t>Belgium’s holding of Congo frightens other European countries, who begin claiming parts of Africa</a:t>
            </a:r>
          </a:p>
        </p:txBody>
      </p:sp>
    </p:spTree>
    <p:extLst>
      <p:ext uri="{BB962C8B-B14F-4D97-AF65-F5344CB8AC3E}">
        <p14:creationId xmlns:p14="http://schemas.microsoft.com/office/powerpoint/2010/main" val="149323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509</TotalTime>
  <Words>1668</Words>
  <Application>Microsoft Office PowerPoint</Application>
  <PresentationFormat>On-screen Show (4:3)</PresentationFormat>
  <Paragraphs>195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Austin</vt:lpstr>
      <vt:lpstr>Imperialism</vt:lpstr>
      <vt:lpstr>Imperialism</vt:lpstr>
      <vt:lpstr>Imperialism</vt:lpstr>
      <vt:lpstr>PowerPoint Presentation</vt:lpstr>
      <vt:lpstr>Africa Before Europe</vt:lpstr>
      <vt:lpstr>PowerPoint Presentation</vt:lpstr>
      <vt:lpstr>PowerPoint Presentation</vt:lpstr>
      <vt:lpstr>Reasons for African Imperialism</vt:lpstr>
      <vt:lpstr>Dr. Livingstone, I Presume…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Division of Africa</vt:lpstr>
      <vt:lpstr>Conflict in South Africa</vt:lpstr>
      <vt:lpstr>PowerPoint Presentation</vt:lpstr>
      <vt:lpstr>PowerPoint Presentation</vt:lpstr>
      <vt:lpstr>PowerPoint Presentation</vt:lpstr>
      <vt:lpstr>Legacy of Imperialism in Africa</vt:lpstr>
      <vt:lpstr>Europeans in Muslim Lands</vt:lpstr>
      <vt:lpstr>PowerPoint Presentation</vt:lpstr>
      <vt:lpstr>British Imperialism in India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Sepoy Mutiny</vt:lpstr>
      <vt:lpstr>PowerPoint Presentation</vt:lpstr>
      <vt:lpstr>PowerPoint Presentation</vt:lpstr>
      <vt:lpstr>PowerPoint Presentation</vt:lpstr>
      <vt:lpstr>Indian Nationalism</vt:lpstr>
      <vt:lpstr>PowerPoint Presentation</vt:lpstr>
      <vt:lpstr>PowerPoint Presentation</vt:lpstr>
      <vt:lpstr>Imperialism in Southeast Asia</vt:lpstr>
      <vt:lpstr>The Dutch in Indonesia</vt:lpstr>
      <vt:lpstr>PowerPoint Presentation</vt:lpstr>
      <vt:lpstr>The British in Singapore</vt:lpstr>
      <vt:lpstr>PowerPoint Presentation</vt:lpstr>
      <vt:lpstr>The French in Indochina</vt:lpstr>
      <vt:lpstr>PowerPoint Presentation</vt:lpstr>
      <vt:lpstr>Siam</vt:lpstr>
      <vt:lpstr>PowerPoint Presentation</vt:lpstr>
      <vt:lpstr>American Expansion</vt:lpstr>
      <vt:lpstr>PowerPoint Presentation</vt:lpstr>
      <vt:lpstr>US Imperialism in the Pacific</vt:lpstr>
      <vt:lpstr>The US and Latin America</vt:lpstr>
      <vt:lpstr>PowerPoint Presentation</vt:lpstr>
      <vt:lpstr>PowerPoint Presentation</vt:lpstr>
      <vt:lpstr>The US and Latin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Guilford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</dc:title>
  <dc:creator>Kiste, Andrew</dc:creator>
  <cp:lastModifiedBy>Kiste, Andrew</cp:lastModifiedBy>
  <cp:revision>26</cp:revision>
  <dcterms:created xsi:type="dcterms:W3CDTF">2011-11-18T12:54:54Z</dcterms:created>
  <dcterms:modified xsi:type="dcterms:W3CDTF">2013-02-21T18:42:27Z</dcterms:modified>
</cp:coreProperties>
</file>