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1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5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3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3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2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8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4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3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stelsSmoot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540E-0C8E-40A5-9EE6-2B131A625CDC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F8A88-9CFD-47D0-BCE6-E605FE7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3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Islam in Southeast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Stearns Ch.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37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Hindu Revival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Beginning of devotional (</a:t>
            </a:r>
            <a:r>
              <a:rPr lang="en-US" dirty="0" err="1" smtClean="0"/>
              <a:t>bhaktic</a:t>
            </a:r>
            <a:r>
              <a:rPr lang="en-US" dirty="0" smtClean="0"/>
              <a:t>) cults</a:t>
            </a:r>
          </a:p>
          <a:p>
            <a:pPr lvl="1"/>
            <a:r>
              <a:rPr lang="en-US" dirty="0" smtClean="0"/>
              <a:t>Open to all including women and untouchables</a:t>
            </a:r>
          </a:p>
          <a:p>
            <a:pPr lvl="1"/>
            <a:r>
              <a:rPr lang="en-US" dirty="0" smtClean="0"/>
              <a:t>Saints of low caste origins venerated</a:t>
            </a:r>
          </a:p>
          <a:p>
            <a:pPr lvl="1"/>
            <a:r>
              <a:rPr lang="en-US" dirty="0" smtClean="0"/>
              <a:t>Allow for spiritual fulfillment of all, not just high castes</a:t>
            </a:r>
          </a:p>
          <a:p>
            <a:pPr lvl="1"/>
            <a:r>
              <a:rPr lang="en-US" dirty="0" smtClean="0"/>
              <a:t>Try to create a more egalitarian religious experience</a:t>
            </a:r>
          </a:p>
          <a:p>
            <a:r>
              <a:rPr lang="en-US" dirty="0" smtClean="0"/>
              <a:t>Hindu religious texts and poems composed in vernacular languages (Bengali, Tamil,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6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do you think Islam appealed to the people of India when the Muslims invaded?</a:t>
            </a:r>
          </a:p>
          <a:p>
            <a:pPr lvl="1"/>
            <a:r>
              <a:rPr lang="en-US" dirty="0" smtClean="0"/>
              <a:t>Who did Islam appeal most to? Why?</a:t>
            </a:r>
          </a:p>
          <a:p>
            <a:r>
              <a:rPr lang="en-US" dirty="0" smtClean="0"/>
              <a:t>How/why do you think the Islamic empire transmitted Indian culture to Europe?</a:t>
            </a:r>
          </a:p>
          <a:p>
            <a:r>
              <a:rPr lang="en-US" dirty="0" smtClean="0"/>
              <a:t>Why were Hindus hesitant about Islam?</a:t>
            </a:r>
          </a:p>
          <a:p>
            <a:r>
              <a:rPr lang="en-US" dirty="0" smtClean="0"/>
              <a:t>How did Hinduism respond to Islam? </a:t>
            </a:r>
          </a:p>
          <a:p>
            <a:pPr lvl="1"/>
            <a:r>
              <a:rPr lang="en-US" dirty="0" smtClean="0"/>
              <a:t>How did the </a:t>
            </a:r>
            <a:r>
              <a:rPr lang="en-US" dirty="0" err="1" smtClean="0"/>
              <a:t>bhaktic</a:t>
            </a:r>
            <a:r>
              <a:rPr lang="en-US" dirty="0" smtClean="0"/>
              <a:t> cults try to compete with Islam?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2: Spread into SE Asia</a:t>
            </a:r>
            <a:endParaRPr lang="en-US" dirty="0"/>
          </a:p>
        </p:txBody>
      </p:sp>
      <p:pic>
        <p:nvPicPr>
          <p:cNvPr id="4" name="Content Placeholder 3" descr="http://www.banuatravels.com/wp-content/uploads/2013/10/Borobudur-Temple-in-Java-Indonesia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610600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857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Trading Contacts and Conversion in SE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Traders and Sufis convince islanders how much of world has already converted</a:t>
            </a:r>
          </a:p>
          <a:p>
            <a:r>
              <a:rPr lang="en-US" dirty="0" smtClean="0"/>
              <a:t>Islam spread to city of Malacca, Malaya, Sumatra, Java</a:t>
            </a:r>
          </a:p>
          <a:p>
            <a:pPr lvl="1"/>
            <a:r>
              <a:rPr lang="en-US" dirty="0" smtClean="0"/>
              <a:t>Once Islam spreads to key cities, best interest of other cities to convert to enhance personal ties and provide common business practices</a:t>
            </a:r>
          </a:p>
          <a:p>
            <a:pPr lvl="2"/>
            <a:r>
              <a:rPr lang="en-US" dirty="0" smtClean="0"/>
              <a:t>Also links SE Asian markets to Indian markets</a:t>
            </a:r>
          </a:p>
          <a:p>
            <a:r>
              <a:rPr lang="en-US" dirty="0" smtClean="0"/>
              <a:t>Islam does not convert all islands</a:t>
            </a:r>
          </a:p>
          <a:p>
            <a:pPr lvl="1"/>
            <a:r>
              <a:rPr lang="en-US" dirty="0" smtClean="0"/>
              <a:t>Some islands are staunch Buddhists, who contest Islam due to Buddhism securing 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513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Islam Looked in SE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Sufis allow inhabitants to keep beliefs and practices </a:t>
            </a:r>
          </a:p>
          <a:p>
            <a:r>
              <a:rPr lang="en-US" dirty="0" smtClean="0"/>
              <a:t>Women keep stronger position</a:t>
            </a:r>
          </a:p>
          <a:p>
            <a:pPr lvl="1"/>
            <a:r>
              <a:rPr lang="en-US" dirty="0" smtClean="0"/>
              <a:t>Trade and markets dominated by women</a:t>
            </a:r>
          </a:p>
          <a:p>
            <a:pPr lvl="1"/>
            <a:r>
              <a:rPr lang="en-US" dirty="0" smtClean="0"/>
              <a:t>Lineage, inheritance </a:t>
            </a:r>
            <a:r>
              <a:rPr lang="en-US" smtClean="0"/>
              <a:t>traced by matrilineal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9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1: Islam’s Arrival in South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2.bp.blogspot.com/_QfVWU-2pVL4/R34zEF25wJI/AAAAAAAAATw/_3KsToPNjmA/s400/Muslims+offer+prayers+at+the+famous+Jama+Masjid+mosque+on+the+ocassion+of+Eid+al-Adha,+in+New+Delhi.+02+Feb+2004+REUTERS+B+Math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43047"/>
            <a:ext cx="7086600" cy="506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89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and Invaders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when invaded, Indian culture remained intact</a:t>
            </a:r>
          </a:p>
          <a:p>
            <a:pPr lvl="1"/>
            <a:r>
              <a:rPr lang="en-US" dirty="0" smtClean="0"/>
              <a:t>Invaders usually assimilated</a:t>
            </a:r>
          </a:p>
          <a:p>
            <a:pPr lvl="2"/>
            <a:r>
              <a:rPr lang="en-US" dirty="0" smtClean="0"/>
              <a:t>Converted to Hinduism or Buddhism</a:t>
            </a:r>
          </a:p>
          <a:p>
            <a:pPr lvl="2"/>
            <a:r>
              <a:rPr lang="en-US" dirty="0" smtClean="0"/>
              <a:t>Fit into castes</a:t>
            </a:r>
          </a:p>
          <a:p>
            <a:pPr lvl="2"/>
            <a:r>
              <a:rPr lang="en-US" dirty="0" smtClean="0"/>
              <a:t>Adopted food, dress, culture</a:t>
            </a:r>
          </a:p>
          <a:p>
            <a:r>
              <a:rPr lang="en-US" dirty="0" smtClean="0"/>
              <a:t>Rivalry between regional kingdoms in India made them more vulnerable to outside invasions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7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Arrival of Islam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Islam vs. India</a:t>
            </a:r>
          </a:p>
          <a:p>
            <a:pPr lvl="1"/>
            <a:r>
              <a:rPr lang="en-US" dirty="0" smtClean="0"/>
              <a:t>Islam was as sophisticated and ancient as India</a:t>
            </a:r>
          </a:p>
          <a:p>
            <a:pPr lvl="1"/>
            <a:r>
              <a:rPr lang="en-US" dirty="0" smtClean="0"/>
              <a:t>Islam was opposite of Hindu/Buddhism</a:t>
            </a:r>
          </a:p>
          <a:p>
            <a:pPr lvl="2"/>
            <a:r>
              <a:rPr lang="en-US" dirty="0" smtClean="0"/>
              <a:t>Hinduism: open, tolerant, inclusive of worship types, stratified</a:t>
            </a:r>
          </a:p>
          <a:p>
            <a:pPr lvl="2"/>
            <a:r>
              <a:rPr lang="en-US" dirty="0" smtClean="0"/>
              <a:t>Islam: doctrinaire, proselytizing, committed to exclusive worship, egalitarian</a:t>
            </a:r>
          </a:p>
          <a:p>
            <a:r>
              <a:rPr lang="en-US" dirty="0" smtClean="0"/>
              <a:t>Islam fit well in India, however</a:t>
            </a:r>
          </a:p>
          <a:p>
            <a:pPr lvl="1"/>
            <a:r>
              <a:rPr lang="en-US" dirty="0" smtClean="0"/>
              <a:t>Peaceful trade and religious interchange</a:t>
            </a:r>
          </a:p>
          <a:p>
            <a:pPr lvl="1"/>
            <a:r>
              <a:rPr lang="en-US" dirty="0" smtClean="0"/>
              <a:t>Localized rioting between Hindu peasants and Muslim lords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3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Divisions and Muslim Invasions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invasion (711)</a:t>
            </a:r>
          </a:p>
          <a:p>
            <a:pPr lvl="1"/>
            <a:r>
              <a:rPr lang="en-US" dirty="0" smtClean="0"/>
              <a:t>Resulted from trading contacts</a:t>
            </a:r>
          </a:p>
          <a:p>
            <a:pPr lvl="2"/>
            <a:r>
              <a:rPr lang="en-US" dirty="0" smtClean="0"/>
              <a:t>Attack by pirates from Sind (w. India) on ships owned by Arab traders</a:t>
            </a:r>
          </a:p>
          <a:p>
            <a:pPr lvl="2"/>
            <a:r>
              <a:rPr lang="en-US" dirty="0" smtClean="0"/>
              <a:t>Umayyad viceroy launches expedition against king of Sind</a:t>
            </a:r>
          </a:p>
          <a:p>
            <a:pPr lvl="2"/>
            <a:r>
              <a:rPr lang="en-US" dirty="0" smtClean="0"/>
              <a:t>General (Muhammad ibn </a:t>
            </a:r>
            <a:r>
              <a:rPr lang="en-US" dirty="0" err="1" smtClean="0"/>
              <a:t>Qasim</a:t>
            </a:r>
            <a:r>
              <a:rPr lang="en-US" dirty="0" smtClean="0"/>
              <a:t>) declares region part of Umayyad Empire (Indus Valley&gt;northeast)</a:t>
            </a:r>
          </a:p>
          <a:p>
            <a:r>
              <a:rPr lang="en-US" dirty="0" smtClean="0"/>
              <a:t>Local leaders surrender to Islamic rule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3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Indian Influences on the Islamic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and mathematics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Algebra, geometry</a:t>
            </a:r>
          </a:p>
          <a:p>
            <a:pPr lvl="1"/>
            <a:r>
              <a:rPr lang="en-US" dirty="0" smtClean="0"/>
              <a:t>“Arabic” numerals</a:t>
            </a:r>
          </a:p>
          <a:p>
            <a:pPr lvl="1"/>
            <a:r>
              <a:rPr lang="en-US" dirty="0" smtClean="0"/>
              <a:t>Medicine, palmistry, alchemy</a:t>
            </a:r>
          </a:p>
          <a:p>
            <a:pPr lvl="1"/>
            <a:r>
              <a:rPr lang="en-US" dirty="0" smtClean="0"/>
              <a:t>Music, chess</a:t>
            </a:r>
          </a:p>
          <a:p>
            <a:pPr lvl="1"/>
            <a:r>
              <a:rPr lang="en-US" dirty="0" smtClean="0"/>
              <a:t>Architecture, motifs, dress, hairstyles,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6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Invasions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962-1100s: Turkish slaves send expeditions to India</a:t>
            </a:r>
          </a:p>
          <a:p>
            <a:pPr lvl="1"/>
            <a:r>
              <a:rPr lang="en-US" dirty="0" smtClean="0"/>
              <a:t>Mahmud of </a:t>
            </a:r>
            <a:r>
              <a:rPr lang="en-US" dirty="0" err="1" smtClean="0"/>
              <a:t>Ghazni</a:t>
            </a:r>
            <a:endParaRPr lang="en-US" dirty="0" smtClean="0"/>
          </a:p>
          <a:p>
            <a:pPr lvl="2"/>
            <a:r>
              <a:rPr lang="en-US" dirty="0" smtClean="0"/>
              <a:t>Drawn by legendary wealth and zeal to spread Islam</a:t>
            </a:r>
          </a:p>
          <a:p>
            <a:pPr lvl="1"/>
            <a:r>
              <a:rPr lang="en-US" dirty="0" smtClean="0"/>
              <a:t>Arabs begin to take political control</a:t>
            </a:r>
          </a:p>
          <a:p>
            <a:r>
              <a:rPr lang="en-US" dirty="0" err="1" smtClean="0"/>
              <a:t>Qutb</a:t>
            </a:r>
            <a:r>
              <a:rPr lang="en-US" dirty="0" smtClean="0"/>
              <a:t>-</a:t>
            </a:r>
            <a:r>
              <a:rPr lang="en-US" dirty="0" err="1" smtClean="0"/>
              <a:t>ud</a:t>
            </a:r>
            <a:r>
              <a:rPr lang="en-US" dirty="0" smtClean="0"/>
              <a:t>-din </a:t>
            </a:r>
            <a:r>
              <a:rPr lang="en-US" dirty="0" err="1" smtClean="0"/>
              <a:t>Aibak</a:t>
            </a:r>
            <a:r>
              <a:rPr lang="en-US" dirty="0" smtClean="0"/>
              <a:t> (slave) seizes power in 1206</a:t>
            </a:r>
          </a:p>
          <a:p>
            <a:pPr lvl="1"/>
            <a:r>
              <a:rPr lang="en-US" dirty="0" smtClean="0"/>
              <a:t>Makes Delhi capital of Muslim rule in India</a:t>
            </a:r>
          </a:p>
          <a:p>
            <a:pPr lvl="2"/>
            <a:r>
              <a:rPr lang="en-US" dirty="0" smtClean="0"/>
              <a:t>Delhi Sultanate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6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Few converts were forced</a:t>
            </a:r>
          </a:p>
          <a:p>
            <a:pPr lvl="1"/>
            <a:r>
              <a:rPr lang="en-US" dirty="0" smtClean="0"/>
              <a:t>Carriers of Islam: merchants and Sufis</a:t>
            </a:r>
          </a:p>
          <a:p>
            <a:pPr lvl="2"/>
            <a:r>
              <a:rPr lang="en-US" dirty="0" smtClean="0"/>
              <a:t>Sufis had </a:t>
            </a:r>
          </a:p>
          <a:p>
            <a:pPr lvl="3"/>
            <a:r>
              <a:rPr lang="en-US" dirty="0" smtClean="0"/>
              <a:t>much in common with Buddhist monks</a:t>
            </a:r>
          </a:p>
          <a:p>
            <a:pPr lvl="4"/>
            <a:r>
              <a:rPr lang="en-US" dirty="0" smtClean="0"/>
              <a:t>Wandering ascetics</a:t>
            </a:r>
          </a:p>
          <a:p>
            <a:pPr lvl="3"/>
            <a:r>
              <a:rPr lang="en-US" dirty="0" smtClean="0"/>
              <a:t>carried power of healing and magic</a:t>
            </a:r>
          </a:p>
          <a:p>
            <a:pPr lvl="3"/>
            <a:r>
              <a:rPr lang="en-US" dirty="0" smtClean="0"/>
              <a:t>Established schools and mosques</a:t>
            </a:r>
          </a:p>
          <a:p>
            <a:pPr lvl="3"/>
            <a:r>
              <a:rPr lang="en-US" dirty="0" smtClean="0"/>
              <a:t>Organized disciples into militias</a:t>
            </a:r>
          </a:p>
          <a:p>
            <a:pPr lvl="3"/>
            <a:r>
              <a:rPr lang="en-US" dirty="0" smtClean="0"/>
              <a:t>Cleared land for farming and settlements</a:t>
            </a:r>
          </a:p>
          <a:p>
            <a:pPr lvl="3"/>
            <a:r>
              <a:rPr lang="en-US" dirty="0" smtClean="0"/>
              <a:t>Welcomed low-caste and outcastes</a:t>
            </a:r>
          </a:p>
          <a:p>
            <a:r>
              <a:rPr lang="en-US" dirty="0" smtClean="0"/>
              <a:t>Converts included low and outcastes and Buddhists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1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Relationships between Invaders and Invaded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Hindus don’t take Islam seriously</a:t>
            </a:r>
          </a:p>
          <a:p>
            <a:pPr lvl="1"/>
            <a:r>
              <a:rPr lang="en-US" dirty="0" smtClean="0"/>
              <a:t>Previous invaders had been quickly absorbed by Hinduism</a:t>
            </a:r>
          </a:p>
          <a:p>
            <a:pPr lvl="1"/>
            <a:r>
              <a:rPr lang="en-US" dirty="0" smtClean="0"/>
              <a:t>Most Hindus (especially high caste) separate themselves from Muslims</a:t>
            </a:r>
          </a:p>
          <a:p>
            <a:pPr lvl="2"/>
            <a:r>
              <a:rPr lang="en-US" dirty="0" smtClean="0"/>
              <a:t>Go so far as to have separate living areas</a:t>
            </a:r>
          </a:p>
          <a:p>
            <a:r>
              <a:rPr lang="en-US" dirty="0" smtClean="0"/>
              <a:t>Muslim rulers begin to adopt some Hindu practices and claim divine kingship</a:t>
            </a:r>
          </a:p>
          <a:p>
            <a:pPr lvl="1"/>
            <a:r>
              <a:rPr lang="en-US" dirty="0" smtClean="0"/>
              <a:t>Continue Hindu practices (marrying girls at age 9, sati, forbidding remarriage of widows)</a:t>
            </a:r>
          </a:p>
          <a:p>
            <a:r>
              <a:rPr lang="en-US" dirty="0" smtClean="0"/>
              <a:t>Use p. 165 to describe the new caste system under Muslim rule</a:t>
            </a:r>
          </a:p>
          <a:p>
            <a:pPr lvl="1"/>
            <a:r>
              <a:rPr lang="en-US" dirty="0" smtClean="0"/>
              <a:t>Muslims (divided based on ethnicity, Arab&gt;Turk&gt;Persian)&gt;&gt;high caste Hindu converts&gt;&gt;”clean” artisan and merchant groups&gt;&gt;lower caste&gt;&gt;untouchables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57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664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Islam in Southeast Asia</vt:lpstr>
      <vt:lpstr>Module 1: Islam’s Arrival in South Asia</vt:lpstr>
      <vt:lpstr>India and Invaders</vt:lpstr>
      <vt:lpstr>The Arrival of Islam in India</vt:lpstr>
      <vt:lpstr>Political Divisions and Muslim Invasions</vt:lpstr>
      <vt:lpstr>Indian Influences on the Islamic Empire</vt:lpstr>
      <vt:lpstr>Second Invasions</vt:lpstr>
      <vt:lpstr>Conversion</vt:lpstr>
      <vt:lpstr>Relationships between Invaders and Invaded</vt:lpstr>
      <vt:lpstr>Hindu Revival</vt:lpstr>
      <vt:lpstr>Reflection Questions</vt:lpstr>
      <vt:lpstr>Module 2: Spread into SE Asia</vt:lpstr>
      <vt:lpstr>Trading Contacts and Conversion in SE Asia</vt:lpstr>
      <vt:lpstr>How Islam Looked in SE Asia</vt:lpstr>
    </vt:vector>
  </TitlesOfParts>
  <Company>Guilford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in Southeast Asia</dc:title>
  <dc:creator>Kiste, Andrew</dc:creator>
  <cp:lastModifiedBy>Kiste, Andrew</cp:lastModifiedBy>
  <cp:revision>5</cp:revision>
  <dcterms:created xsi:type="dcterms:W3CDTF">2014-10-14T16:54:01Z</dcterms:created>
  <dcterms:modified xsi:type="dcterms:W3CDTF">2014-10-14T17:51:28Z</dcterms:modified>
</cp:coreProperties>
</file>