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74" r:id="rId10"/>
    <p:sldId id="275" r:id="rId11"/>
    <p:sldId id="276" r:id="rId12"/>
    <p:sldId id="259" r:id="rId13"/>
    <p:sldId id="277" r:id="rId14"/>
    <p:sldId id="278" r:id="rId15"/>
    <p:sldId id="260" r:id="rId16"/>
    <p:sldId id="261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2" r:id="rId27"/>
    <p:sldId id="263" r:id="rId28"/>
    <p:sldId id="264" r:id="rId29"/>
    <p:sldId id="288" r:id="rId30"/>
    <p:sldId id="289" r:id="rId31"/>
    <p:sldId id="290" r:id="rId32"/>
    <p:sldId id="291" r:id="rId33"/>
    <p:sldId id="265" r:id="rId34"/>
    <p:sldId id="292" r:id="rId35"/>
    <p:sldId id="266" r:id="rId36"/>
    <p:sldId id="267" r:id="rId37"/>
    <p:sldId id="296" r:id="rId38"/>
    <p:sldId id="293" r:id="rId39"/>
    <p:sldId id="294" r:id="rId40"/>
    <p:sldId id="295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ABFB-5846-4D81-BE20-9D605CC0F96B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31C2-5E79-4123-AF87-FA9FCD9D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johnfenzel.typepad.com/.shared/image.html?/photos/uncategorized/21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johnfenzel.typepad.com/.shared/image.html?/photos/uncategorized/2007/03/20/cuban_missile_crisis_2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Major Events During the Cold War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media.treehugger.com/assets/images/2011/10/korea-dmz-demilitarized-zone-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588" cy="68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korea.net/cheditor40_asp/cheditor/attach/200952215334251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" y="0"/>
            <a:ext cx="913438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In resistance to France, nationalists turn to communists to gain independence</a:t>
            </a:r>
          </a:p>
          <a:p>
            <a:pPr lvl="1"/>
            <a:r>
              <a:rPr lang="en-US" b="1" i="1" dirty="0" smtClean="0"/>
              <a:t>Led by Ho Chi Minh, who flees to exile, returns in 1941</a:t>
            </a:r>
          </a:p>
          <a:p>
            <a:pPr lvl="2"/>
            <a:r>
              <a:rPr lang="en-US" b="1" i="1" dirty="0" smtClean="0"/>
              <a:t>Creates Vietminh (Independence)</a:t>
            </a:r>
          </a:p>
          <a:p>
            <a:pPr lvl="1"/>
            <a:r>
              <a:rPr lang="en-US" b="1" i="1" dirty="0" smtClean="0"/>
              <a:t>Japan takes French Indochina (Vietnam) in 1941</a:t>
            </a:r>
          </a:p>
          <a:p>
            <a:pPr lvl="2"/>
            <a:r>
              <a:rPr lang="en-US" b="1" i="1" dirty="0" smtClean="0"/>
              <a:t>When Japan loses control in 1945, Minh believes they will get independence, France tries to regain control</a:t>
            </a:r>
          </a:p>
          <a:p>
            <a:r>
              <a:rPr lang="en-US" b="1" i="1" dirty="0" smtClean="0"/>
              <a:t>Vietminh spread resistance across countryside</a:t>
            </a:r>
          </a:p>
          <a:p>
            <a:pPr lvl="1"/>
            <a:r>
              <a:rPr lang="en-US" b="1" i="1" dirty="0" smtClean="0"/>
              <a:t>Hit-and-run guerrilla tactics</a:t>
            </a:r>
          </a:p>
          <a:p>
            <a:pPr lvl="1"/>
            <a:r>
              <a:rPr lang="en-US" dirty="0" smtClean="0"/>
              <a:t>Major French defeat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 (1954) leading to surrender </a:t>
            </a:r>
          </a:p>
          <a:p>
            <a:r>
              <a:rPr lang="en-US" b="1" i="1" dirty="0" smtClean="0"/>
              <a:t>Vietnam seen as a threat to capitalist world</a:t>
            </a:r>
          </a:p>
          <a:p>
            <a:pPr lvl="1"/>
            <a:r>
              <a:rPr lang="en-US" b="1" i="1" dirty="0" smtClean="0"/>
              <a:t>Domino theory: once one nation falls to communism, the rest will fall as well</a:t>
            </a:r>
          </a:p>
        </p:txBody>
      </p:sp>
      <p:pic>
        <p:nvPicPr>
          <p:cNvPr id="10242" name="Picture 2" descr="http://t0.gstatic.com/images?q=tbn:ANd9GcTdLlyKodGHv5oJ2bRoXpHMM2a7qsDD0SX-7UY-1dHxnM29Sha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5926" r="14894" b="10136"/>
          <a:stretch/>
        </p:blipFill>
        <p:spPr bwMode="auto">
          <a:xfrm>
            <a:off x="8202304" y="3048000"/>
            <a:ext cx="1050141" cy="1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mooremilitaria.com/j0189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" y="0"/>
            <a:ext cx="9107607" cy="68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cheminsdememoire.gouv.fr/image/MemCit/Dien_Bien_Phu/06_Camp_de_Dien_Bien_P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0"/>
            <a:ext cx="9153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Vietnam divided at 17º latitude by Geneva Conference</a:t>
            </a:r>
          </a:p>
          <a:p>
            <a:pPr lvl="1"/>
            <a:r>
              <a:rPr lang="en-US" b="1" i="1" dirty="0" smtClean="0"/>
              <a:t>Communism (Ho Chi Minh) rules N. Vietnam</a:t>
            </a:r>
          </a:p>
          <a:p>
            <a:r>
              <a:rPr lang="en-US" b="1" i="1" dirty="0" smtClean="0"/>
              <a:t>S. Vietnam ruled by anti-communist gov’t under dictator Ngo </a:t>
            </a:r>
            <a:r>
              <a:rPr lang="en-US" b="1" i="1" dirty="0" err="1" smtClean="0"/>
              <a:t>Dinh</a:t>
            </a:r>
            <a:r>
              <a:rPr lang="en-US" b="1" i="1" dirty="0" smtClean="0"/>
              <a:t> Diem</a:t>
            </a:r>
          </a:p>
          <a:p>
            <a:pPr lvl="1"/>
            <a:r>
              <a:rPr lang="en-US" b="1" i="1" dirty="0" smtClean="0"/>
              <a:t>Communist guerrillas (Vietcong) gain strength and oppose Diem</a:t>
            </a:r>
          </a:p>
          <a:p>
            <a:pPr lvl="2"/>
            <a:r>
              <a:rPr lang="en-US" b="1" i="1" dirty="0" smtClean="0"/>
              <a:t>Vietcong gain control of S. Vietnam, assassinate Diem, supported by N. Vietnamese communists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t0.gstatic.com/images?q=tbn:ANd9GcQrIJ7jUJYtoM9B1cDE0eYdKdNvljS0AJOGusgQ9Eaq47sSWD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5621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US Gets Involved in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US wants to contain communism</a:t>
            </a:r>
          </a:p>
          <a:p>
            <a:r>
              <a:rPr lang="en-US" b="1" i="1" dirty="0" smtClean="0"/>
              <a:t>Gulf of Tonkin (1964)</a:t>
            </a:r>
          </a:p>
          <a:p>
            <a:pPr lvl="1"/>
            <a:r>
              <a:rPr lang="en-US" b="1" i="1" dirty="0" smtClean="0"/>
              <a:t>N. Vietnamese attacked US ships anchored in Gulf</a:t>
            </a:r>
          </a:p>
          <a:p>
            <a:pPr lvl="1"/>
            <a:r>
              <a:rPr lang="en-US" dirty="0" smtClean="0"/>
              <a:t>Congress sends troops to Vietnam (1/2 million)</a:t>
            </a:r>
          </a:p>
          <a:p>
            <a:r>
              <a:rPr lang="en-US" dirty="0" smtClean="0"/>
              <a:t>Unfamiliar terrain, guerrilla warfare</a:t>
            </a:r>
          </a:p>
          <a:p>
            <a:r>
              <a:rPr lang="en-US" b="1" i="1" dirty="0" smtClean="0"/>
              <a:t>S. Vietnamese government was unpopular</a:t>
            </a:r>
          </a:p>
          <a:p>
            <a:pPr lvl="1"/>
            <a:r>
              <a:rPr lang="en-US" b="1" i="1" dirty="0" smtClean="0"/>
              <a:t>Support for Vietcong grew, supplies from Ho Chi Minh, USSR, Communist China</a:t>
            </a:r>
          </a:p>
          <a:p>
            <a:pPr lvl="2"/>
            <a:r>
              <a:rPr lang="en-US" b="1" i="1" dirty="0" smtClean="0"/>
              <a:t>US turns to bombing farmland and forests to destroy hideouts</a:t>
            </a:r>
          </a:p>
          <a:p>
            <a:pPr lvl="2"/>
            <a:r>
              <a:rPr lang="en-US" b="1" i="1" dirty="0" smtClean="0"/>
              <a:t>Strengthens peasant opposition to S. Vietnamese gov’t</a:t>
            </a:r>
          </a:p>
          <a:p>
            <a:r>
              <a:rPr lang="en-US" b="1" i="1" dirty="0" smtClean="0"/>
              <a:t>Vietnam War unpopular in the US</a:t>
            </a:r>
          </a:p>
          <a:p>
            <a:pPr lvl="1"/>
            <a:r>
              <a:rPr lang="en-US" b="1" i="1" dirty="0" err="1" smtClean="0"/>
              <a:t>Vietnamization</a:t>
            </a:r>
            <a:r>
              <a:rPr lang="en-US" b="1" i="1" dirty="0" smtClean="0"/>
              <a:t>: US troops pull out, giving power to S. Vietnam (ends in 1973)</a:t>
            </a:r>
          </a:p>
          <a:p>
            <a:pPr lvl="1"/>
            <a:r>
              <a:rPr lang="en-US" b="1" i="1" dirty="0" smtClean="0"/>
              <a:t>Bombing N. Vietnam and supply routes, Vietcong hideouts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79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upload.wikimedia.org/wikipedia/commons/thumb/7/76/Bruce_Crandall's_UH-1D.jpg/300px-Bruce_Crandall's_UH-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36" cy="6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veteranshour.com/swa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1"/>
            <a:ext cx="9144000" cy="68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reativeroots.org/wp-content/uploads/2011/02/vietnam-war-photo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" y="0"/>
            <a:ext cx="9145137" cy="68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The Korean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i="1" dirty="0" smtClean="0"/>
              <a:t>Communist North Korea, Democratic South Korea</a:t>
            </a:r>
          </a:p>
          <a:p>
            <a:pPr lvl="1"/>
            <a:r>
              <a:rPr lang="en-US" sz="3100" b="1" i="1" dirty="0" smtClean="0"/>
              <a:t>Split at 38</a:t>
            </a:r>
            <a:r>
              <a:rPr lang="en-US" sz="3100" b="1" i="1" baseline="30000" dirty="0" smtClean="0"/>
              <a:t>th</a:t>
            </a:r>
            <a:r>
              <a:rPr lang="en-US" sz="3100" b="1" i="1" dirty="0" smtClean="0"/>
              <a:t> Parallel (latitude)</a:t>
            </a:r>
          </a:p>
          <a:p>
            <a:r>
              <a:rPr lang="en-US" sz="3100" b="1" i="1" dirty="0" smtClean="0"/>
              <a:t>North Koreans invade S. Korea on 6/25/50</a:t>
            </a:r>
          </a:p>
          <a:p>
            <a:pPr lvl="1"/>
            <a:r>
              <a:rPr lang="en-US" sz="3100" b="1" i="1" dirty="0" smtClean="0"/>
              <a:t>Truman wants to help S. Koreans resist/contain communism</a:t>
            </a:r>
          </a:p>
          <a:p>
            <a:pPr lvl="1"/>
            <a:r>
              <a:rPr lang="en-US" sz="3100" dirty="0" smtClean="0"/>
              <a:t>United Nations (UN) decides to help S. Korea</a:t>
            </a:r>
          </a:p>
          <a:p>
            <a:pPr lvl="2"/>
            <a:r>
              <a:rPr lang="en-US" sz="2600" dirty="0" smtClean="0"/>
              <a:t>Elect General Douglas MacArthur to lead</a:t>
            </a:r>
          </a:p>
          <a:p>
            <a:r>
              <a:rPr lang="en-US" sz="3100" b="1" i="1" dirty="0" smtClean="0"/>
              <a:t>UN troops push N. Koreans over 38</a:t>
            </a:r>
            <a:r>
              <a:rPr lang="en-US" sz="3100" b="1" i="1" baseline="30000" dirty="0" smtClean="0"/>
              <a:t>th</a:t>
            </a:r>
            <a:r>
              <a:rPr lang="en-US" sz="3100" b="1" i="1" dirty="0" smtClean="0"/>
              <a:t> Parallel to Chinese border</a:t>
            </a:r>
          </a:p>
          <a:p>
            <a:pPr lvl="1"/>
            <a:r>
              <a:rPr lang="en-US" sz="3100" b="1" i="1" dirty="0" smtClean="0"/>
              <a:t>China sends 300,000 troops to assist N. Korea</a:t>
            </a:r>
          </a:p>
          <a:p>
            <a:pPr lvl="1"/>
            <a:r>
              <a:rPr lang="en-US" sz="3100" dirty="0" smtClean="0"/>
              <a:t>N. Koreans and China capture S. Korean city Seoul</a:t>
            </a:r>
          </a:p>
          <a:p>
            <a:r>
              <a:rPr lang="en-US" sz="3100" b="1" i="1" dirty="0" smtClean="0"/>
              <a:t>Truman wants to use atomic weapons against N. Korea</a:t>
            </a:r>
          </a:p>
          <a:p>
            <a:pPr lvl="1"/>
            <a:r>
              <a:rPr lang="en-US" sz="3100" dirty="0" smtClean="0"/>
              <a:t>MacArthur goes over Truman’s head and says no, he is fired</a:t>
            </a:r>
          </a:p>
          <a:p>
            <a:r>
              <a:rPr lang="en-US" sz="3100" b="1" i="1" dirty="0" smtClean="0"/>
              <a:t>UN and N. Korea reach cease-fire in 7/1953, set border at 38</a:t>
            </a:r>
            <a:r>
              <a:rPr lang="en-US" sz="3100" b="1" i="1" baseline="30000" dirty="0" smtClean="0"/>
              <a:t>th</a:t>
            </a:r>
            <a:r>
              <a:rPr lang="en-US" sz="3100" b="1" i="1" dirty="0" smtClean="0"/>
              <a:t> Parallel (4 million soldiers and civilians killed)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t1.gstatic.com/images?q=tbn:ANd9GcS4-T9osGIa4ms2xmaCImj2jvshFXr_gO6MCZQT8FgLMGhqOc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0.gstatic.com/images?q=tbn:ANd9GcRZZHl3RcwHU-17JK4aod1AOaigAJ0tqH8_re-j0WktPmUjwL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576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amazing-airplanes.com/images/thumbs/bombs/napal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420"/>
            <a:ext cx="9144000" cy="54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globalsecurity.org/military/systems/munitions/images/napalm-DF-ST-85-10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457200"/>
            <a:ext cx="9253709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globalsecurity.org/military/systems/munitions/images/napalm-DF-ST-85-10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7985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globalsecurity.org/military/systems/munitions/images/napalm-DM-SD-04-00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N. Vietnam takes over S. Vietnam</a:t>
            </a:r>
          </a:p>
          <a:p>
            <a:pPr lvl="1"/>
            <a:r>
              <a:rPr lang="en-US" b="1" i="1" dirty="0" smtClean="0"/>
              <a:t>Sends thousands to “reeducation camps” for training in Communist thought</a:t>
            </a:r>
          </a:p>
          <a:p>
            <a:r>
              <a:rPr lang="en-US" b="1" i="1" dirty="0" smtClean="0"/>
              <a:t>Nationalization of industry, control of business</a:t>
            </a:r>
          </a:p>
          <a:p>
            <a:r>
              <a:rPr lang="en-US" b="1" i="1" dirty="0" smtClean="0"/>
              <a:t>Renamed Saigon (S. Vietnam capital) Ho Chi Minh City</a:t>
            </a:r>
          </a:p>
          <a:p>
            <a:r>
              <a:rPr lang="en-US" dirty="0" smtClean="0"/>
              <a:t>Many S. Vietnamese flee, die</a:t>
            </a:r>
          </a:p>
          <a:p>
            <a:r>
              <a:rPr lang="en-US" b="1" i="1" dirty="0" smtClean="0"/>
              <a:t>US and Vietnam made peace in 1995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694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After WWII, third-world nations seek aid from superpowers</a:t>
            </a:r>
          </a:p>
          <a:p>
            <a:pPr lvl="1"/>
            <a:r>
              <a:rPr lang="en-US" b="1" i="1" dirty="0" smtClean="0"/>
              <a:t>Revolutions find communist support</a:t>
            </a:r>
          </a:p>
          <a:p>
            <a:r>
              <a:rPr lang="en-US" b="1" i="1" dirty="0" smtClean="0"/>
              <a:t>In Cuba, US backs dictator </a:t>
            </a:r>
            <a:r>
              <a:rPr lang="en-US" b="1" i="1" dirty="0" err="1" smtClean="0"/>
              <a:t>Fulgencio</a:t>
            </a:r>
            <a:r>
              <a:rPr lang="en-US" b="1" i="1" dirty="0" smtClean="0"/>
              <a:t> Batista</a:t>
            </a:r>
          </a:p>
          <a:p>
            <a:pPr lvl="1"/>
            <a:r>
              <a:rPr lang="en-US" b="1" i="1" dirty="0" smtClean="0"/>
              <a:t>Cubans resent leader, leads to revolution under Fidel Castro, supported by USSR (1959)</a:t>
            </a:r>
          </a:p>
          <a:p>
            <a:r>
              <a:rPr lang="en-US" dirty="0" smtClean="0"/>
              <a:t>Castro is harsh dictator</a:t>
            </a:r>
          </a:p>
          <a:p>
            <a:pPr lvl="1"/>
            <a:r>
              <a:rPr lang="en-US" dirty="0" smtClean="0"/>
              <a:t>Suspended elections, jailed/executed opponents, controlled press</a:t>
            </a:r>
          </a:p>
          <a:p>
            <a:pPr lvl="1"/>
            <a:r>
              <a:rPr lang="en-US" dirty="0" smtClean="0"/>
              <a:t>Takes over US-controlled sugar mills and refineries</a:t>
            </a:r>
          </a:p>
          <a:p>
            <a:pPr lvl="2"/>
            <a:r>
              <a:rPr lang="en-US" dirty="0" smtClean="0"/>
              <a:t>Eisenhower orders halt of all trade with Cuba</a:t>
            </a:r>
          </a:p>
          <a:p>
            <a:pPr lvl="2"/>
            <a:r>
              <a:rPr lang="en-US" dirty="0" smtClean="0"/>
              <a:t>Castro asks Soviets for economic/military aid</a:t>
            </a:r>
          </a:p>
          <a:p>
            <a:r>
              <a:rPr lang="en-US" dirty="0" smtClean="0"/>
              <a:t>US invades Cuba with anti-Castro Cubans at Bay of Pigs</a:t>
            </a:r>
          </a:p>
          <a:p>
            <a:pPr lvl="1"/>
            <a:r>
              <a:rPr lang="en-US" dirty="0" smtClean="0"/>
              <a:t>Cuba defeats invaders</a:t>
            </a:r>
            <a:endParaRPr lang="en-US" dirty="0"/>
          </a:p>
        </p:txBody>
      </p:sp>
      <p:pic>
        <p:nvPicPr>
          <p:cNvPr id="23554" name="Picture 2" descr="http://t0.gstatic.com/images?q=tbn:ANd9GcS-n-szrrFmImXE9GmMwFpreizuScEeHZuX-YSPcxTiH5C6WS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15" y="-9100"/>
            <a:ext cx="1524000" cy="23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July 1962: Nikita Khrushchev (USSR leader) begins building 42 nuclear missile sites in Cuba</a:t>
            </a:r>
          </a:p>
          <a:p>
            <a:r>
              <a:rPr lang="en-US" b="1" i="1" dirty="0" smtClean="0"/>
              <a:t>US spy plane discovers sites</a:t>
            </a:r>
          </a:p>
          <a:p>
            <a:pPr lvl="1"/>
            <a:r>
              <a:rPr lang="en-US" b="1" i="1" dirty="0" smtClean="0"/>
              <a:t>JFK sees missile sites as threat, demands removal and blockade</a:t>
            </a:r>
          </a:p>
          <a:p>
            <a:r>
              <a:rPr lang="en-US" dirty="0" smtClean="0"/>
              <a:t>Tension believed to lead to brinkmanship</a:t>
            </a:r>
          </a:p>
          <a:p>
            <a:r>
              <a:rPr lang="en-US" b="1" i="1" dirty="0" smtClean="0"/>
              <a:t>Khrushchev agrees to remove missiles if US won’t invade Cuba</a:t>
            </a:r>
          </a:p>
          <a:p>
            <a:pPr lvl="1"/>
            <a:r>
              <a:rPr lang="en-US" b="1" i="1" dirty="0" smtClean="0"/>
              <a:t>Soviet aid ends in 1991, hurting Cuba</a:t>
            </a:r>
          </a:p>
          <a:p>
            <a:r>
              <a:rPr lang="en-US" dirty="0" smtClean="0"/>
              <a:t>Castro ruled until 4/19/11, followed by son Raul </a:t>
            </a:r>
          </a:p>
          <a:p>
            <a:pPr lvl="1"/>
            <a:r>
              <a:rPr lang="en-US" dirty="0" smtClean="0"/>
              <a:t>Cuba still under Communism</a:t>
            </a: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HAAAAAcBAQAAAAAAAAAAAAAAAAIDBAUGBwEI/8QAPxAAAgEDAgMFBQUHAwMFAAAAAQIDAAQRBSEGEjETQVFhcQciMoGRFCNSocEVM0NTYnKxNELwJJThRmNzstH/xAAUAQEAAAAAAAAAAAAAAAAAAAAA/8QAFBEBAAAAAAAAAAAAAAAAAAAAAP/aAAwDAQACEQMRAD8AxtUXs0JUZx1xQKrnZV+ldU5jXwwKBxtneg5yJ3Ko+VAomccigDyo+Bjpv30aGGSaQRxoWkPQCgR5Ex8K/SlVRY8GSNAD0JHWtC4R9k+ra4Eub+VbCycZ5uXmkb0B6etbJw1wNw9w9EotLCKScABp5l53bHmelB5/07gzXtXVV0/QbgxkZErQ9mp+bYp6fZNxgVJ/ZMG/d9pTNelsr0x/4o/zoPJ+rcF67oyhtR0a6VWGeZIS6jPQZXIqDeBYzyyRgNnpjp5V7KJGwIAFV7W+EdE1hGF1YxB2/iRjlOfHag8rqibfdr4UoqRfyk+laVxz7NLzT3+1aNGbqHqyDClR8zWdzRPDKUkHvg4KjfFAIUh25oY+u+RUvBDaOm9tAdvwCoYHlO+3rUhaXI5ME92KCE1pUW+IjVVXlGwGKFc1o5vcj8IoUHI9o09KO/w7UWM/dpkd1G26np30Epw3oGocR6ktjpcPaSkZZjkIi+JODW78F+y/TNCeK6vgLy8UbMw91T5CiexXh59I4XW+uVIudQPa8pG6R/7R9N60QDbYYGdhig53AdABRSy5x30C4AwTjbxqHv8AUvs4LbEAn3j060ErJIqdaRFwWJx1zjrUDHrKzFuQggdV61IQ3CuQO/PWgeh/POO+lgdsY3pAHb3T18qVDnffzoCTxBlIb57bdaovE3AunamrtbRi1lz/AATy8xPj41f2fmXcdaZXEROW3z1oPLuqWFxY3k1vPGytGxBLLjPnTWLbpWge2KyMGr2tzluS4Rh5BhvVCRQQMmgjNT3uRnPwjpQoamuLkAfhFCgPEfcUY/21I8P6edW17T9OQlTdXCRlsfCM7nHpUepHZp6CrJ7NpjDx9obxsAzXPZknwZSD+RoPUNrCtvaxQRfDGgVfkMUrnAGTRI8hf80hf3SQxtllGB0JxQNb2+5CQcjbZfHr/wCKg7mVZg4lPMBnzz0qA1ziEQSNyYcMcls5wKi4eIUbBJGW8SdqB9dCS1d2Qthd8dM1ZLK5eSKKRGY8yAgMap11qSkpKsitG3usPDJ61I6Je88wh94GPuBO69xoLtaXXOnvtvnBFPhju6ioSAl/gUYxnY4qRgZ+UAk7Z6nPfQPkz13ztRGzjOd8fSic7KgKkHwPSk2lkYcoRdmwTmgzv2vaZ9s0NbpQS9pKJAPFTs35Vjsag7bivQ/FMTXml3lu6YDxMv5V5+ij5HKHcqcbUENqiYuR0PuihS2sLi7H9goUCakGNfMCpPhm9GmcR6VfEKywXcbMD4Zwf81GRD7pP7akNAtorjXbCGcZia4HMoOMgb4/Kg9X3N0Ioyy+8OXIweu2aonEupvJJnJVHQMuCRkd+1Z3qU/Elpqkt5Z6nM0iNvE7bY22x0wBR34rm1y2eK5HZX8aEI4+pGPPFA4vJI5AvIxB3LDOSKh7id0cKkTOe5s4omn6lFcMI5wQ/eSMb1OwWsdxygMoY/i7/nQQyak7w9jPC0L52Ybg71atF+1S3CXEbMcoqk/Lao+80kxFTIFjUHKu/wAJHyo6alJoiBRiaJlBjaJuY0Gl2cNysauW3I2Gd6f202CQ+Rt3nvrNrPi/UJ1CWYVSFx963LTJPaLfWV41vqipkbZRgwFBr8kqsBjcDwNBXAUknI6jpVI0nitNRJazDSYGSQPKuz8W2liRBfXCrIBgqSM0E7rk4+z3JBOBET6V58DFpi2fiya2aXiG1vrORIo5eWZGQu0RUDI8TWLxRlWCA55fdznwoIzWQTdgn8AoUfWgwu13H7sfrQoEVH3aHfoKWtZja3UNwpOYXDj5UmmTEm/+0Vwqc0GoySLqH2rsyP8AqYUmiGNyDs30qnvYRWOsSqJSGhIIHmam+E4pdY0EQ27sl9pzZiZD0Q9x8RileKtIl+wQ3klssd4jBZZFOOdfE/lQQd7ahboXEagZ+IA1OaPckqolijkUHHKxwKh2LmJd/eIyd6GnTNHdhGB5D3jrQaNpFvHPGUKQKh6gSM35Une8HwXMbmxvDHJ8RRE2P1O3ypDR7tOyC4Qb7juFWvT5bNZefOZGXlzQUwcLWHIYtQ06fm735nOfmM4rmocHaP8AZQltaSRyMQEbpv4kVpfLHKpDSH+3NRN21mblFZx0yQOv5UEHwHpqWd5fxFAsYYBcg1B8T8HWE+pTSNeXNvcSScyysCwU5+lXezkgXUSIpCD8LA7fOnt7bRTXQVgrI5ySTnfu+tBncek6rp+n3qzaib+0Fs0kUjLgxuO7bqKoVuGDA7Ed1b3dWNullcW0ShVZHUhRkbisL5eylaPGeViv0OKCH13/AFi//GP1oV3XiDerj+WP1oUDaMZiQ/0iuEE+nfR4siFMfhFF8jsMb0Fm4Cnul1C9gtGKPJalzIOqcrDHqPeq2cQXt+NNFjqAgkEy8yTQnBJBHxA9Otc9mPDV3BZX+q3kHZpd26Jbgn3mTmJJx3A4XFRvFMgTlyWLKCu/rQRcbDswrAbbVxeQyjkxzdPKo57lgOZcAHrmhZz/AHwBORnuoLFbXRtoSQSeQ7qaf6frFwq9pIeVQ22W6VD3qOLVZQuzMBnyqyJppXhuLULZVe5Q5VW3AoF5tV1K4T7jmjU/xHz08s1A6hf6hw/qoupmeeB12l5cY8j4d1I3PFN523JqMJjUYAyux9KnrTWbHVLQQzXFurYAPOcgj0xQNYOObefUo7hVCltnHU+FWbXtWjvtJJ02VjcJiVeUdMHv/OqweBbC4nF1bahA2TlgGwuM+tT2nw2OmCO0gHM0innKbjyoHNlxEl1pzSSMoYLuc4xWSyXHaTyyAHDuzD5mrbr1mdG029btMdoSEXwLbYqlqQDQMNYlBulz+AfrQomrY+0rsN0FCgNDnsk9BUjoGktret2GmdoUNzOIi34R1JHyBphbAmNcDuFKCaSCeOSB2jliYMjocMpG4IoPUTaPBDFEbPIWK27Ax9zKPh9CN/rWEceloNUkiK4B6d2MVe/Z77TItX5dM15kgv8AZYZztHcev4WqS9ofBK8S2xurDEWqxDKg7JMPwt4HzoMQiftIiuM486axymKb0NOGSewupLa7heKWNirq2xBFCdFkZXTG+xoLbKRPw9FIi5IO5HdU/wAJ6mJdBljILGM9PGoPg+VRZS210OaJjneltLuIdJ1WWJRiKQ5XJ2b0oFNbEMrdrbqNwCUYZB8aZ2sHD925+1Wklo+NzA5x61dP2Va3Mfage6/U93ypCPhPTZJyz84Y9CrYxQQUOgaMcyWuuS8pGydoD+lWXTLa1srWIRqSAMtI27EUnJwhY27q8Lyn+lsEH8qNq91BpthLPI2IbZMnf4m7hQU32g6l213DZKRhG7WT1IwBVT2G4x6Uaedru5lnuDl5Gyxro5Nhmgi9WANwm38MUKNq4AuVx+AfrQoDI+LePAAHKPnSbE5rkWeyXPgKBAPrQc3x+uenhWrezX2hSK0Oja/MGBPLbXjnfyR/0b5VlOO491AAE46ig9E8c8EWvFNv28QEOpRj3J16OO4N4isR1PSL3SbyS0voGjlTx/yK0f2T8ftLy6Dr047QYFpcufjH4GPiO49/yrQ+JOGLDiWy7K8TlmXPZXCbMn/6PKgw7Q35rVkOFc9CB5U6aBriEROSJV+F89DUlqvCOoaBcFZo2KEjknQZRh+h8qbmCYHJGNsZNArpOuTaePst5lVAwAe/zFSdtrkTTF0mIUgDHMDSWmzRt7l1BHKmd+ZAdqfyabos4BTS4Ax2BVSuT4YFAqddh5C/MCOoFZzxTxA2qH7LGMW0bcx3zztnvpfirWI0nm02wiEHZuUkwnKQe9RVWQDGB4Y9KBePJOKcIM9etN4SUYctPYVViOn1oIjWBi6UHPwChSmt/wCrXr+7H60KBCP92mfAUY7HHnRIh9ymQeg3o7DYE0HCfDwooGGo2MAedcJ6UHN9jzEEHIIOMefrW8+yHjl9Ztxo+qSq2oW6DspDt20YH/2HfWDtStpdT2N1Dd2czQ3ELB45F6qw6H/nnQevJ4op4WjlRHRtmQjII8xVX1fg6J42bTRgHbsGPT+09R6Hau+z3jODizSe0YiK/gwl1D4HHxD+k1Yvt0JneEMrsmA++SpIzgj0oKDpvCE9zMe2sntgCQzvJ8XyBq4aZw7Y6YvNFEJJv5jknB9M1JSr2YEke2/ce6iaffwalbGWBwV5ijDwIoPMfHqqvHGvch2F9Jn8s/nUIoz9Kvftg0A6fxHPqMSEQ3shZ/APgf5xVCXbcGgcxr0wKfxKAoON81HQzINmGKkoQGQEdNhQRWuY+1ruP3Y/WhQ15QL1R/7Y/WhQN4sGJPSgfKuR/uk9BRvTpQA7daB6A0MbDJrh/wCYoAeprmOldYYxk1ygleG9eveGtWh1PT2y8Z9+IthZU71P/NjXobS/2VxPaW/EukZhu5YwGYNgkjqkg6Eg7Z615lG+POrj7NeMX4T1YrdEnS7ogXCj+G2MCQDy7/Kg9CWE9yXCToOzZAy43IOdxS1tYx2LlrVAiyfEg6Z8a7byQzxRTwlXjeMMrLuCCMinexH570FK9pujftjhq+iRA1ykZkix+NdxXm9SGUMp2PSvXtxEsmduqkGvLXFulHROJNQ08DCRyloh/Q26/wCcfKgiAdjR455IiOVth3UluOtdHSgJqVx206sRg8gFCm91vIN8beFCgXidFijy65wMjNd548fGv1oUKAdpGQPfX61wSJzfGv1oUKDhkjz+8X610SR9DIn1oUKBs833iMCcDqKdCaIrkSAZHf3UKFBr3sf49tLWzbQdcvYoI4AWtJpXwoT8BPlnbyrThxhwyP8A1Bp//cihQoA3F3C5669p3/cLWR+2iTRb65sdT0rU7K4kwYpUilDHGMg4FChQZiZIsfGv1ovbR/zF+tChQNrg80mVcYxQoUKD/9k="/>
          <p:cNvSpPr>
            <a:spLocks noChangeAspect="1" noChangeArrowheads="1"/>
          </p:cNvSpPr>
          <p:nvPr/>
        </p:nvSpPr>
        <p:spPr bwMode="auto">
          <a:xfrm>
            <a:off x="63500" y="-881063"/>
            <a:ext cx="12573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HAAAAAcBAQAAAAAAAAAAAAAAAAIDBAUGBwEI/8QAPxAAAgEDAgMFBQUHAwMFAAAAAQIDAAQRBSEGEjETQVFhcQciMoGRFCNSocEVM0NTYnKxNELwJJThRmNzstH/xAAUAQEAAAAAAAAAAAAAAAAAAAAA/8QAFBEBAAAAAAAAAAAAAAAAAAAAAP/aAAwDAQACEQMRAD8AxtUXs0JUZx1xQKrnZV+ldU5jXwwKBxtneg5yJ3Ko+VAomccigDyo+Bjpv30aGGSaQRxoWkPQCgR5Ex8K/SlVRY8GSNAD0JHWtC4R9k+ra4Eub+VbCycZ5uXmkb0B6etbJw1wNw9w9EotLCKScABp5l53bHmelB5/07gzXtXVV0/QbgxkZErQ9mp+bYp6fZNxgVJ/ZMG/d9pTNelsr0x/4o/zoPJ+rcF67oyhtR0a6VWGeZIS6jPQZXIqDeBYzyyRgNnpjp5V7KJGwIAFV7W+EdE1hGF1YxB2/iRjlOfHag8rqibfdr4UoqRfyk+laVxz7NLzT3+1aNGbqHqyDClR8zWdzRPDKUkHvg4KjfFAIUh25oY+u+RUvBDaOm9tAdvwCoYHlO+3rUhaXI5ME92KCE1pUW+IjVVXlGwGKFc1o5vcj8IoUHI9o09KO/w7UWM/dpkd1G26np30Epw3oGocR6ktjpcPaSkZZjkIi+JODW78F+y/TNCeK6vgLy8UbMw91T5CiexXh59I4XW+uVIudQPa8pG6R/7R9N60QDbYYGdhig53AdABRSy5x30C4AwTjbxqHv8AUvs4LbEAn3j060ErJIqdaRFwWJx1zjrUDHrKzFuQggdV61IQ3CuQO/PWgeh/POO+lgdsY3pAHb3T18qVDnffzoCTxBlIb57bdaovE3AunamrtbRi1lz/AATy8xPj41f2fmXcdaZXEROW3z1oPLuqWFxY3k1vPGytGxBLLjPnTWLbpWge2KyMGr2tzluS4Rh5BhvVCRQQMmgjNT3uRnPwjpQoamuLkAfhFCgPEfcUY/21I8P6edW17T9OQlTdXCRlsfCM7nHpUepHZp6CrJ7NpjDx9obxsAzXPZknwZSD+RoPUNrCtvaxQRfDGgVfkMUrnAGTRI8hf80hf3SQxtllGB0JxQNb2+5CQcjbZfHr/wCKg7mVZg4lPMBnzz0qA1ziEQSNyYcMcls5wKi4eIUbBJGW8SdqB9dCS1d2Qthd8dM1ZLK5eSKKRGY8yAgMap11qSkpKsitG3usPDJ61I6Je88wh94GPuBO69xoLtaXXOnvtvnBFPhju6ioSAl/gUYxnY4qRgZ+UAk7Z6nPfQPkz13ztRGzjOd8fSic7KgKkHwPSk2lkYcoRdmwTmgzv2vaZ9s0NbpQS9pKJAPFTs35Vjsag7bivQ/FMTXml3lu6YDxMv5V5+ij5HKHcqcbUENqiYuR0PuihS2sLi7H9goUCakGNfMCpPhm9GmcR6VfEKywXcbMD4Zwf81GRD7pP7akNAtorjXbCGcZia4HMoOMgb4/Kg9X3N0Ioyy+8OXIweu2aonEupvJJnJVHQMuCRkd+1Z3qU/Elpqkt5Z6nM0iNvE7bY22x0wBR34rm1y2eK5HZX8aEI4+pGPPFA4vJI5AvIxB3LDOSKh7id0cKkTOe5s4omn6lFcMI5wQ/eSMb1OwWsdxygMoY/i7/nQQyak7w9jPC0L52Ybg71atF+1S3CXEbMcoqk/Lao+80kxFTIFjUHKu/wAJHyo6alJoiBRiaJlBjaJuY0Gl2cNysauW3I2Gd6f202CQ+Rt3nvrNrPi/UJ1CWYVSFx963LTJPaLfWV41vqipkbZRgwFBr8kqsBjcDwNBXAUknI6jpVI0nitNRJazDSYGSQPKuz8W2liRBfXCrIBgqSM0E7rk4+z3JBOBET6V58DFpi2fiya2aXiG1vrORIo5eWZGQu0RUDI8TWLxRlWCA55fdznwoIzWQTdgn8AoUfWgwu13H7sfrQoEVH3aHfoKWtZja3UNwpOYXDj5UmmTEm/+0Vwqc0GoySLqH2rsyP8AqYUmiGNyDs30qnvYRWOsSqJSGhIIHmam+E4pdY0EQ27sl9pzZiZD0Q9x8RileKtIl+wQ3klssd4jBZZFOOdfE/lQQd7ahboXEagZ+IA1OaPckqolijkUHHKxwKh2LmJd/eIyd6GnTNHdhGB5D3jrQaNpFvHPGUKQKh6gSM35Une8HwXMbmxvDHJ8RRE2P1O3ypDR7tOyC4Qb7juFWvT5bNZefOZGXlzQUwcLWHIYtQ06fm735nOfmM4rmocHaP8AZQltaSRyMQEbpv4kVpfLHKpDSH+3NRN21mblFZx0yQOv5UEHwHpqWd5fxFAsYYBcg1B8T8HWE+pTSNeXNvcSScyysCwU5+lXezkgXUSIpCD8LA7fOnt7bRTXQVgrI5ySTnfu+tBncek6rp+n3qzaib+0Fs0kUjLgxuO7bqKoVuGDA7Ed1b3dWNullcW0ShVZHUhRkbisL5eylaPGeViv0OKCH13/AFi//GP1oV3XiDerj+WP1oUDaMZiQ/0iuEE+nfR4siFMfhFF8jsMb0Fm4Cnul1C9gtGKPJalzIOqcrDHqPeq2cQXt+NNFjqAgkEy8yTQnBJBHxA9Otc9mPDV3BZX+q3kHZpd26Jbgn3mTmJJx3A4XFRvFMgTlyWLKCu/rQRcbDswrAbbVxeQyjkxzdPKo57lgOZcAHrmhZz/AHwBORnuoLFbXRtoSQSeQ7qaf6frFwq9pIeVQ22W6VD3qOLVZQuzMBnyqyJppXhuLULZVe5Q5VW3AoF5tV1K4T7jmjU/xHz08s1A6hf6hw/qoupmeeB12l5cY8j4d1I3PFN523JqMJjUYAyux9KnrTWbHVLQQzXFurYAPOcgj0xQNYOObefUo7hVCltnHU+FWbXtWjvtJJ02VjcJiVeUdMHv/OqweBbC4nF1bahA2TlgGwuM+tT2nw2OmCO0gHM0innKbjyoHNlxEl1pzSSMoYLuc4xWSyXHaTyyAHDuzD5mrbr1mdG029btMdoSEXwLbYqlqQDQMNYlBulz+AfrQomrY+0rsN0FCgNDnsk9BUjoGktret2GmdoUNzOIi34R1JHyBphbAmNcDuFKCaSCeOSB2jliYMjocMpG4IoPUTaPBDFEbPIWK27Ax9zKPh9CN/rWEceloNUkiK4B6d2MVe/Z77TItX5dM15kgv8AZYZztHcev4WqS9ofBK8S2xurDEWqxDKg7JMPwt4HzoMQiftIiuM486axymKb0NOGSewupLa7heKWNirq2xBFCdFkZXTG+xoLbKRPw9FIi5IO5HdU/wAJ6mJdBljILGM9PGoPg+VRZS210OaJjneltLuIdJ1WWJRiKQ5XJ2b0oFNbEMrdrbqNwCUYZB8aZ2sHD925+1Wklo+NzA5x61dP2Va3Mfage6/U93ypCPhPTZJyz84Y9CrYxQQUOgaMcyWuuS8pGydoD+lWXTLa1srWIRqSAMtI27EUnJwhY27q8Lyn+lsEH8qNq91BpthLPI2IbZMnf4m7hQU32g6l213DZKRhG7WT1IwBVT2G4x6Uaedru5lnuDl5Gyxro5Nhmgi9WANwm38MUKNq4AuVx+AfrQoDI+LePAAHKPnSbE5rkWeyXPgKBAPrQc3x+uenhWrezX2hSK0Oja/MGBPLbXjnfyR/0b5VlOO491AAE46ig9E8c8EWvFNv28QEOpRj3J16OO4N4isR1PSL3SbyS0voGjlTx/yK0f2T8ftLy6Dr047QYFpcufjH4GPiO49/yrQ+JOGLDiWy7K8TlmXPZXCbMn/6PKgw7Q35rVkOFc9CB5U6aBriEROSJV+F89DUlqvCOoaBcFZo2KEjknQZRh+h8qbmCYHJGNsZNArpOuTaePst5lVAwAe/zFSdtrkTTF0mIUgDHMDSWmzRt7l1BHKmd+ZAdqfyabos4BTS4Ax2BVSuT4YFAqddh5C/MCOoFZzxTxA2qH7LGMW0bcx3zztnvpfirWI0nm02wiEHZuUkwnKQe9RVWQDGB4Y9KBePJOKcIM9etN4SUYctPYVViOn1oIjWBi6UHPwChSmt/wCrXr+7H60KBCP92mfAUY7HHnRIh9ymQeg3o7DYE0HCfDwooGGo2MAedcJ6UHN9jzEEHIIOMefrW8+yHjl9Ztxo+qSq2oW6DspDt20YH/2HfWDtStpdT2N1Dd2czQ3ELB45F6qw6H/nnQevJ4op4WjlRHRtmQjII8xVX1fg6J42bTRgHbsGPT+09R6Hau+z3jODizSe0YiK/gwl1D4HHxD+k1Yvt0JneEMrsmA++SpIzgj0oKDpvCE9zMe2sntgCQzvJ8XyBq4aZw7Y6YvNFEJJv5jknB9M1JSr2YEke2/ce6iaffwalbGWBwV5ijDwIoPMfHqqvHGvch2F9Jn8s/nUIoz9Kvftg0A6fxHPqMSEQ3shZ/APgf5xVCXbcGgcxr0wKfxKAoON81HQzINmGKkoQGQEdNhQRWuY+1ruP3Y/WhQ15QL1R/7Y/WhQN4sGJPSgfKuR/uk9BRvTpQA7daB6A0MbDJrh/wCYoAeprmOldYYxk1ygleG9eveGtWh1PT2y8Z9+IthZU71P/NjXobS/2VxPaW/EukZhu5YwGYNgkjqkg6Eg7Z615lG+POrj7NeMX4T1YrdEnS7ogXCj+G2MCQDy7/Kg9CWE9yXCToOzZAy43IOdxS1tYx2LlrVAiyfEg6Z8a7byQzxRTwlXjeMMrLuCCMinexH570FK9pujftjhq+iRA1ykZkix+NdxXm9SGUMp2PSvXtxEsmduqkGvLXFulHROJNQ08DCRyloh/Q26/wCcfKgiAdjR455IiOVth3UluOtdHSgJqVx206sRg8gFCm91vIN8beFCgXidFijy65wMjNd548fGv1oUKAdpGQPfX61wSJzfGv1oUKDhkjz+8X610SR9DIn1oUKBs833iMCcDqKdCaIrkSAZHf3UKFBr3sf49tLWzbQdcvYoI4AWtJpXwoT8BPlnbyrThxhwyP8A1Bp//cihQoA3F3C5669p3/cLWR+2iTRb65sdT0rU7K4kwYpUilDHGMg4FChQZiZIsfGv1ovbR/zF+tChQNrg80mVcYxQoUKD/9k="/>
          <p:cNvSpPr>
            <a:spLocks noChangeAspect="1" noChangeArrowheads="1"/>
          </p:cNvSpPr>
          <p:nvPr/>
        </p:nvSpPr>
        <p:spPr bwMode="auto">
          <a:xfrm>
            <a:off x="215900" y="-728663"/>
            <a:ext cx="12573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HAAAAAcBAQAAAAAAAAAAAAAAAAIDBAUGBwEI/8QAPxAAAgEDAgMFBQUHAwMFAAAAAQIDAAQRBSEGEjETQVFhcQciMoGRFCNSocEVM0NTYnKxNELwJJThRmNzstH/xAAUAQEAAAAAAAAAAAAAAAAAAAAA/8QAFBEBAAAAAAAAAAAAAAAAAAAAAP/aAAwDAQACEQMRAD8AxtUXs0JUZx1xQKrnZV+ldU5jXwwKBxtneg5yJ3Ko+VAomccigDyo+Bjpv30aGGSaQRxoWkPQCgR5Ex8K/SlVRY8GSNAD0JHWtC4R9k+ra4Eub+VbCycZ5uXmkb0B6etbJw1wNw9w9EotLCKScABp5l53bHmelB5/07gzXtXVV0/QbgxkZErQ9mp+bYp6fZNxgVJ/ZMG/d9pTNelsr0x/4o/zoPJ+rcF67oyhtR0a6VWGeZIS6jPQZXIqDeBYzyyRgNnpjp5V7KJGwIAFV7W+EdE1hGF1YxB2/iRjlOfHag8rqibfdr4UoqRfyk+laVxz7NLzT3+1aNGbqHqyDClR8zWdzRPDKUkHvg4KjfFAIUh25oY+u+RUvBDaOm9tAdvwCoYHlO+3rUhaXI5ME92KCE1pUW+IjVVXlGwGKFc1o5vcj8IoUHI9o09KO/w7UWM/dpkd1G26np30Epw3oGocR6ktjpcPaSkZZjkIi+JODW78F+y/TNCeK6vgLy8UbMw91T5CiexXh59I4XW+uVIudQPa8pG6R/7R9N60QDbYYGdhig53AdABRSy5x30C4AwTjbxqHv8AUvs4LbEAn3j060ErJIqdaRFwWJx1zjrUDHrKzFuQggdV61IQ3CuQO/PWgeh/POO+lgdsY3pAHb3T18qVDnffzoCTxBlIb57bdaovE3AunamrtbRi1lz/AATy8xPj41f2fmXcdaZXEROW3z1oPLuqWFxY3k1vPGytGxBLLjPnTWLbpWge2KyMGr2tzluS4Rh5BhvVCRQQMmgjNT3uRnPwjpQoamuLkAfhFCgPEfcUY/21I8P6edW17T9OQlTdXCRlsfCM7nHpUepHZp6CrJ7NpjDx9obxsAzXPZknwZSD+RoPUNrCtvaxQRfDGgVfkMUrnAGTRI8hf80hf3SQxtllGB0JxQNb2+5CQcjbZfHr/wCKg7mVZg4lPMBnzz0qA1ziEQSNyYcMcls5wKi4eIUbBJGW8SdqB9dCS1d2Qthd8dM1ZLK5eSKKRGY8yAgMap11qSkpKsitG3usPDJ61I6Je88wh94GPuBO69xoLtaXXOnvtvnBFPhju6ioSAl/gUYxnY4qRgZ+UAk7Z6nPfQPkz13ztRGzjOd8fSic7KgKkHwPSk2lkYcoRdmwTmgzv2vaZ9s0NbpQS9pKJAPFTs35Vjsag7bivQ/FMTXml3lu6YDxMv5V5+ij5HKHcqcbUENqiYuR0PuihS2sLi7H9goUCakGNfMCpPhm9GmcR6VfEKywXcbMD4Zwf81GRD7pP7akNAtorjXbCGcZia4HMoOMgb4/Kg9X3N0Ioyy+8OXIweu2aonEupvJJnJVHQMuCRkd+1Z3qU/Elpqkt5Z6nM0iNvE7bY22x0wBR34rm1y2eK5HZX8aEI4+pGPPFA4vJI5AvIxB3LDOSKh7id0cKkTOe5s4omn6lFcMI5wQ/eSMb1OwWsdxygMoY/i7/nQQyak7w9jPC0L52Ybg71atF+1S3CXEbMcoqk/Lao+80kxFTIFjUHKu/wAJHyo6alJoiBRiaJlBjaJuY0Gl2cNysauW3I2Gd6f202CQ+Rt3nvrNrPi/UJ1CWYVSFx963LTJPaLfWV41vqipkbZRgwFBr8kqsBjcDwNBXAUknI6jpVI0nitNRJazDSYGSQPKuz8W2liRBfXCrIBgqSM0E7rk4+z3JBOBET6V58DFpi2fiya2aXiG1vrORIo5eWZGQu0RUDI8TWLxRlWCA55fdznwoIzWQTdgn8AoUfWgwu13H7sfrQoEVH3aHfoKWtZja3UNwpOYXDj5UmmTEm/+0Vwqc0GoySLqH2rsyP8AqYUmiGNyDs30qnvYRWOsSqJSGhIIHmam+E4pdY0EQ27sl9pzZiZD0Q9x8RileKtIl+wQ3klssd4jBZZFOOdfE/lQQd7ahboXEagZ+IA1OaPckqolijkUHHKxwKh2LmJd/eIyd6GnTNHdhGB5D3jrQaNpFvHPGUKQKh6gSM35Une8HwXMbmxvDHJ8RRE2P1O3ypDR7tOyC4Qb7juFWvT5bNZefOZGXlzQUwcLWHIYtQ06fm735nOfmM4rmocHaP8AZQltaSRyMQEbpv4kVpfLHKpDSH+3NRN21mblFZx0yQOv5UEHwHpqWd5fxFAsYYBcg1B8T8HWE+pTSNeXNvcSScyysCwU5+lXezkgXUSIpCD8LA7fOnt7bRTXQVgrI5ySTnfu+tBncek6rp+n3qzaib+0Fs0kUjLgxuO7bqKoVuGDA7Ed1b3dWNullcW0ShVZHUhRkbisL5eylaPGeViv0OKCH13/AFi//GP1oV3XiDerj+WP1oUDaMZiQ/0iuEE+nfR4siFMfhFF8jsMb0Fm4Cnul1C9gtGKPJalzIOqcrDHqPeq2cQXt+NNFjqAgkEy8yTQnBJBHxA9Otc9mPDV3BZX+q3kHZpd26Jbgn3mTmJJx3A4XFRvFMgTlyWLKCu/rQRcbDswrAbbVxeQyjkxzdPKo57lgOZcAHrmhZz/AHwBORnuoLFbXRtoSQSeQ7qaf6frFwq9pIeVQ22W6VD3qOLVZQuzMBnyqyJppXhuLULZVe5Q5VW3AoF5tV1K4T7jmjU/xHz08s1A6hf6hw/qoupmeeB12l5cY8j4d1I3PFN523JqMJjUYAyux9KnrTWbHVLQQzXFurYAPOcgj0xQNYOObefUo7hVCltnHU+FWbXtWjvtJJ02VjcJiVeUdMHv/OqweBbC4nF1bahA2TlgGwuM+tT2nw2OmCO0gHM0innKbjyoHNlxEl1pzSSMoYLuc4xWSyXHaTyyAHDuzD5mrbr1mdG029btMdoSEXwLbYqlqQDQMNYlBulz+AfrQomrY+0rsN0FCgNDnsk9BUjoGktret2GmdoUNzOIi34R1JHyBphbAmNcDuFKCaSCeOSB2jliYMjocMpG4IoPUTaPBDFEbPIWK27Ax9zKPh9CN/rWEceloNUkiK4B6d2MVe/Z77TItX5dM15kgv8AZYZztHcev4WqS9ofBK8S2xurDEWqxDKg7JMPwt4HzoMQiftIiuM486axymKb0NOGSewupLa7heKWNirq2xBFCdFkZXTG+xoLbKRPw9FIi5IO5HdU/wAJ6mJdBljILGM9PGoPg+VRZS210OaJjneltLuIdJ1WWJRiKQ5XJ2b0oFNbEMrdrbqNwCUYZB8aZ2sHD925+1Wklo+NzA5x61dP2Va3Mfage6/U93ypCPhPTZJyz84Y9CrYxQQUOgaMcyWuuS8pGydoD+lWXTLa1srWIRqSAMtI27EUnJwhY27q8Lyn+lsEH8qNq91BpthLPI2IbZMnf4m7hQU32g6l213DZKRhG7WT1IwBVT2G4x6Uaedru5lnuDl5Gyxro5Nhmgi9WANwm38MUKNq4AuVx+AfrQoDI+LePAAHKPnSbE5rkWeyXPgKBAPrQc3x+uenhWrezX2hSK0Oja/MGBPLbXjnfyR/0b5VlOO491AAE46ig9E8c8EWvFNv28QEOpRj3J16OO4N4isR1PSL3SbyS0voGjlTx/yK0f2T8ftLy6Dr047QYFpcufjH4GPiO49/yrQ+JOGLDiWy7K8TlmXPZXCbMn/6PKgw7Q35rVkOFc9CB5U6aBriEROSJV+F89DUlqvCOoaBcFZo2KEjknQZRh+h8qbmCYHJGNsZNArpOuTaePst5lVAwAe/zFSdtrkTTF0mIUgDHMDSWmzRt7l1BHKmd+ZAdqfyabos4BTS4Ax2BVSuT4YFAqddh5C/MCOoFZzxTxA2qH7LGMW0bcx3zztnvpfirWI0nm02wiEHZuUkwnKQe9RVWQDGB4Y9KBePJOKcIM9etN4SUYctPYVViOn1oIjWBi6UHPwChSmt/wCrXr+7H60KBCP92mfAUY7HHnRIh9ymQeg3o7DYE0HCfDwooGGo2MAedcJ6UHN9jzEEHIIOMefrW8+yHjl9Ztxo+qSq2oW6DspDt20YH/2HfWDtStpdT2N1Dd2czQ3ELB45F6qw6H/nnQevJ4op4WjlRHRtmQjII8xVX1fg6J42bTRgHbsGPT+09R6Hau+z3jODizSe0YiK/gwl1D4HHxD+k1Yvt0JneEMrsmA++SpIzgj0oKDpvCE9zMe2sntgCQzvJ8XyBq4aZw7Y6YvNFEJJv5jknB9M1JSr2YEke2/ce6iaffwalbGWBwV5ijDwIoPMfHqqvHGvch2F9Jn8s/nUIoz9Kvftg0A6fxHPqMSEQ3shZ/APgf5xVCXbcGgcxr0wKfxKAoON81HQzINmGKkoQGQEdNhQRWuY+1ruP3Y/WhQ15QL1R/7Y/WhQN4sGJPSgfKuR/uk9BRvTpQA7daB6A0MbDJrh/wCYoAeprmOldYYxk1ygleG9eveGtWh1PT2y8Z9+IthZU71P/NjXobS/2VxPaW/EukZhu5YwGYNgkjqkg6Eg7Z615lG+POrj7NeMX4T1YrdEnS7ogXCj+G2MCQDy7/Kg9CWE9yXCToOzZAy43IOdxS1tYx2LlrVAiyfEg6Z8a7byQzxRTwlXjeMMrLuCCMinexH570FK9pujftjhq+iRA1ykZkix+NdxXm9SGUMp2PSvXtxEsmduqkGvLXFulHROJNQ08DCRyloh/Q26/wCcfKgiAdjR455IiOVth3UluOtdHSgJqVx206sRg8gFCm91vIN8beFCgXidFijy65wMjNd548fGv1oUKAdpGQPfX61wSJzfGv1oUKDhkjz+8X610SR9DIn1oUKBs833iMCcDqKdCaIrkSAZHf3UKFBr3sf49tLWzbQdcvYoI4AWtJpXwoT8BPlnbyrThxhwyP8A1Bp//cihQoA3F3C5669p3/cLWR+2iTRb65sdT0rU7K4kwYpUilDHGMg4FChQZiZIsfGv1ovbR/zF+tChQNrg80mVcYxQoUKD/9k="/>
          <p:cNvSpPr>
            <a:spLocks noChangeAspect="1" noChangeArrowheads="1"/>
          </p:cNvSpPr>
          <p:nvPr/>
        </p:nvSpPr>
        <p:spPr bwMode="auto">
          <a:xfrm>
            <a:off x="368300" y="-576263"/>
            <a:ext cx="12573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t1.gstatic.com/images?q=tbn:ANd9GcRSZk8uBerk_gDnXRY1HuPc8RNt7ZdthheUJM9eeSeRVjmroaG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2"/>
          <a:stretch/>
        </p:blipFill>
        <p:spPr bwMode="auto">
          <a:xfrm>
            <a:off x="8075160" y="-23884"/>
            <a:ext cx="1068839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partacus.schoolnet.co.uk/COLDcubanmiss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0"/>
            <a:ext cx="9183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3657600"/>
            <a:ext cx="89728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0" y="3657600"/>
            <a:ext cx="104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Launchpad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udentsoftheworld.info/infopays/maps/KOR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472"/>
            <a:ext cx="3782469" cy="69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" y="0"/>
            <a:ext cx="9124667" cy="68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uban_missile_crisis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cas.sc.edu/hist/ovalofficetapes/Images/cuba/cmc_map_missile_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156009"/>
            <a:ext cx="6096000" cy="80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Middle East is oil-rich</a:t>
            </a:r>
          </a:p>
          <a:p>
            <a:pPr lvl="1"/>
            <a:r>
              <a:rPr lang="en-US" b="1" i="1" dirty="0" smtClean="0"/>
              <a:t>USSR and US want wealth associated with oil</a:t>
            </a:r>
          </a:p>
          <a:p>
            <a:r>
              <a:rPr lang="en-US" b="1" i="1" dirty="0" smtClean="0"/>
              <a:t>Post-WWII, Iran’s Shah Mohammed Reza Pahlavi embraces western governments and capitalism</a:t>
            </a:r>
          </a:p>
          <a:p>
            <a:pPr lvl="1"/>
            <a:r>
              <a:rPr lang="en-US" b="1" i="1" dirty="0" smtClean="0"/>
              <a:t>Nationalists resent foreign alliances, unite under Prime Minister </a:t>
            </a:r>
            <a:r>
              <a:rPr lang="en-US" b="1" i="1" dirty="0" err="1" smtClean="0"/>
              <a:t>Muhammed</a:t>
            </a:r>
            <a:r>
              <a:rPr lang="en-US" b="1" i="1" dirty="0" smtClean="0"/>
              <a:t> </a:t>
            </a:r>
            <a:r>
              <a:rPr lang="en-US" b="1" i="1" dirty="0" err="1" smtClean="0"/>
              <a:t>Mossadeq</a:t>
            </a:r>
            <a:endParaRPr lang="en-US" b="1" i="1" dirty="0" smtClean="0"/>
          </a:p>
          <a:p>
            <a:r>
              <a:rPr lang="en-US" b="1" i="1" dirty="0" smtClean="0"/>
              <a:t>Shah flees in 1953, the US reinstates Shah into power afraid Iran will turn to USSR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3.gstatic.com/images?q=tbn:ANd9GcR1YlNPr6zsa0rUu5ycuaAhSvjBP3eztL4nNhRDm2oQYM4CoNi7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" y="838200"/>
            <a:ext cx="4136266" cy="51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://t1.gstatic.com/images?q=tbn:ANd9GcSGBQwnwhmtZwjUMO5bqlyHzAA0WiFYJUmc4FW7qPUx0jn5iOA7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80933"/>
            <a:ext cx="3906618" cy="51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Shah westernizes his nation </a:t>
            </a:r>
            <a:r>
              <a:rPr lang="en-US" dirty="0" smtClean="0"/>
              <a:t>(skyscrapers, </a:t>
            </a:r>
            <a:r>
              <a:rPr lang="en-US" dirty="0" smtClean="0"/>
              <a:t>wealthier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Many Iranians still in poverty, supported by ayatollahs (Muslim leaders)</a:t>
            </a:r>
          </a:p>
          <a:p>
            <a:pPr lvl="2"/>
            <a:r>
              <a:rPr lang="en-US" b="1" i="1" dirty="0" smtClean="0"/>
              <a:t>Led by Ayatollah </a:t>
            </a:r>
            <a:r>
              <a:rPr lang="en-US" b="1" i="1" dirty="0" err="1" smtClean="0"/>
              <a:t>Ruholla</a:t>
            </a:r>
            <a:r>
              <a:rPr lang="en-US" b="1" i="1" dirty="0" smtClean="0"/>
              <a:t> Khomeini</a:t>
            </a:r>
          </a:p>
          <a:p>
            <a:pPr lvl="3"/>
            <a:r>
              <a:rPr lang="en-US" b="1" i="1" dirty="0" smtClean="0"/>
              <a:t>Encourages rebellion in 1978</a:t>
            </a:r>
          </a:p>
          <a:p>
            <a:r>
              <a:rPr lang="en-US" b="1" i="1" dirty="0" smtClean="0"/>
              <a:t>Shah flees rebellions in 1979</a:t>
            </a:r>
          </a:p>
          <a:p>
            <a:pPr lvl="1"/>
            <a:r>
              <a:rPr lang="en-US" b="1" i="1" dirty="0" smtClean="0"/>
              <a:t>Khomeini takes over Iran and lets Iran be a radical Islamic state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661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Because the US supported the Shah, Khomeini hated the US</a:t>
            </a:r>
          </a:p>
          <a:p>
            <a:pPr lvl="1"/>
            <a:r>
              <a:rPr lang="en-US" dirty="0" smtClean="0"/>
              <a:t>Islamic revolutionaries seize US embassy in Tehran, Iran in 1979</a:t>
            </a:r>
          </a:p>
          <a:p>
            <a:pPr lvl="2"/>
            <a:r>
              <a:rPr lang="en-US" dirty="0" smtClean="0"/>
              <a:t>Hostage crisis, 60 Americans hostage and demand that Shah be put on trial (hostages released in 1981)</a:t>
            </a:r>
          </a:p>
          <a:p>
            <a:r>
              <a:rPr lang="en-US" b="1" i="1" dirty="0" smtClean="0"/>
              <a:t>Khomeini encourages radicals to overthrow secular governments everywhere</a:t>
            </a:r>
          </a:p>
          <a:p>
            <a:pPr lvl="1"/>
            <a:r>
              <a:rPr lang="en-US" b="1" i="1" dirty="0" smtClean="0"/>
              <a:t>Leads to tension between Iran and Iraq</a:t>
            </a:r>
          </a:p>
          <a:p>
            <a:pPr lvl="2"/>
            <a:r>
              <a:rPr lang="en-US" b="1" i="1" dirty="0" smtClean="0"/>
              <a:t>Iraq is led by secular Saddam Hussein</a:t>
            </a:r>
          </a:p>
          <a:p>
            <a:r>
              <a:rPr lang="en-US" b="1" i="1" dirty="0" smtClean="0"/>
              <a:t>War begins between Iran and Iraq (1980)</a:t>
            </a:r>
          </a:p>
          <a:p>
            <a:pPr lvl="1"/>
            <a:r>
              <a:rPr lang="en-US" b="1" i="1" dirty="0" smtClean="0"/>
              <a:t>US gives aid to both, not wanting either side to win</a:t>
            </a:r>
          </a:p>
          <a:p>
            <a:pPr lvl="1"/>
            <a:r>
              <a:rPr lang="en-US" b="1" i="1" dirty="0" smtClean="0"/>
              <a:t>USSR gives aid to Iraq</a:t>
            </a:r>
          </a:p>
          <a:p>
            <a:pPr lvl="1"/>
            <a:r>
              <a:rPr lang="en-US" b="1" i="1" dirty="0" smtClean="0"/>
              <a:t>Cease-fire in 1988</a:t>
            </a:r>
            <a:endParaRPr lang="en-US" b="1" i="1" dirty="0"/>
          </a:p>
        </p:txBody>
      </p:sp>
      <p:pic>
        <p:nvPicPr>
          <p:cNvPr id="35842" name="Picture 2" descr="http://t1.gstatic.com/images?q=tbn:ANd9GcRXwp7Xqu8x0jic1tLfvh_aUsTnDvc0kkq6ze-YD14t8U0l6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200151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historyguy.com/iran_ho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" y="0"/>
            <a:ext cx="9132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yaqoot.com/Iran/iran-iraq-war-1982-1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7830"/>
            <a:ext cx="9155374" cy="68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iranreview.org/file/cms/files/iran-iraq_war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9171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story.army.mil/reference/Korea/kor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9" y="0"/>
            <a:ext cx="9157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payvand.com/news/08/apr/Iran-Iraq-war-ALFRED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Afghanistan maintained independence from the US and USSR</a:t>
            </a:r>
          </a:p>
          <a:p>
            <a:pPr lvl="1"/>
            <a:r>
              <a:rPr lang="en-US" b="1" i="1" dirty="0" smtClean="0"/>
              <a:t>Soviets gain control in 1950s</a:t>
            </a:r>
          </a:p>
          <a:p>
            <a:pPr lvl="1"/>
            <a:r>
              <a:rPr lang="en-US" b="1" i="1" dirty="0" smtClean="0"/>
              <a:t>Nationalists rebel in 1970s</a:t>
            </a:r>
          </a:p>
          <a:p>
            <a:pPr lvl="1"/>
            <a:r>
              <a:rPr lang="en-US" b="1" i="1" dirty="0" smtClean="0"/>
              <a:t>Soviets invade in 1979</a:t>
            </a:r>
          </a:p>
          <a:p>
            <a:r>
              <a:rPr lang="en-US" b="1" i="1" dirty="0" smtClean="0"/>
              <a:t>Afghans supplied with American weapons against Soviets</a:t>
            </a:r>
          </a:p>
          <a:p>
            <a:pPr lvl="1"/>
            <a:r>
              <a:rPr lang="en-US" dirty="0" err="1" smtClean="0"/>
              <a:t>Mujahideen</a:t>
            </a:r>
            <a:r>
              <a:rPr lang="en-US" dirty="0" smtClean="0"/>
              <a:t> (holy warriors)</a:t>
            </a:r>
          </a:p>
          <a:p>
            <a:r>
              <a:rPr lang="en-US" b="1" i="1" dirty="0" smtClean="0"/>
              <a:t>US supports Afghanistan to protect oil interests</a:t>
            </a:r>
          </a:p>
          <a:p>
            <a:r>
              <a:rPr lang="en-US" b="1" i="1" dirty="0" smtClean="0"/>
              <a:t>Soviet president, Mikhail Gorbachev withdraws Soviet troops in 1989</a:t>
            </a:r>
          </a:p>
        </p:txBody>
      </p:sp>
    </p:spTree>
    <p:extLst>
      <p:ext uri="{BB962C8B-B14F-4D97-AF65-F5344CB8AC3E}">
        <p14:creationId xmlns:p14="http://schemas.microsoft.com/office/powerpoint/2010/main" val="28719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2.gstatic.com/images?q=tbn:ANd9GcSUpwUKLmZyeTH9JZlx6bAfmWOqYlb-kkKmPoCmw5M1JbTnLkG5stHUjs9J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8" y="0"/>
            <a:ext cx="9191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korean-war.commemoration.gov.au/images/home/HOBJ2070-soldiers-snow-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0"/>
            <a:ext cx="9179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a/af/KoreanWarRefugeeWithBaby.jpg/220px-KoreanWarRefugeeWith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4" y="18663"/>
            <a:ext cx="9167884" cy="68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Effects of 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Korea remains divided</a:t>
            </a:r>
          </a:p>
          <a:p>
            <a:pPr lvl="1"/>
            <a:r>
              <a:rPr lang="en-US" b="1" i="1" dirty="0" smtClean="0"/>
              <a:t>Demilitarized Zone (DMZ)</a:t>
            </a:r>
          </a:p>
          <a:p>
            <a:r>
              <a:rPr lang="en-US" b="1" i="1" dirty="0" smtClean="0"/>
              <a:t>N. Korea led by Communist dictator, Kim Il Sung</a:t>
            </a:r>
          </a:p>
          <a:p>
            <a:pPr lvl="1"/>
            <a:r>
              <a:rPr lang="en-US" b="1" i="1" dirty="0" smtClean="0"/>
              <a:t>Revered as a god</a:t>
            </a:r>
          </a:p>
          <a:p>
            <a:pPr lvl="1"/>
            <a:r>
              <a:rPr lang="en-US" b="1" i="1" dirty="0" smtClean="0"/>
              <a:t>Collective farms, heavy industry, built up military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Sung’s</a:t>
            </a:r>
            <a:r>
              <a:rPr lang="en-US" dirty="0" smtClean="0"/>
              <a:t> death, replaced by Kim Jung Il (son)</a:t>
            </a:r>
          </a:p>
          <a:p>
            <a:pPr lvl="1"/>
            <a:r>
              <a:rPr lang="en-US" b="1" i="1" dirty="0" smtClean="0"/>
              <a:t>Develops nuclear weapons</a:t>
            </a:r>
          </a:p>
          <a:p>
            <a:pPr lvl="1"/>
            <a:r>
              <a:rPr lang="en-US" dirty="0" smtClean="0"/>
              <a:t>Kim Jung Il died on 12/18/11</a:t>
            </a:r>
          </a:p>
          <a:p>
            <a:pPr lvl="2"/>
            <a:r>
              <a:rPr lang="en-US" dirty="0" smtClean="0"/>
              <a:t>Replaced by his son, Kim Jung </a:t>
            </a:r>
            <a:r>
              <a:rPr lang="en-US" dirty="0" smtClean="0"/>
              <a:t>Un</a:t>
            </a:r>
            <a:endParaRPr lang="en-US" dirty="0" smtClean="0"/>
          </a:p>
          <a:p>
            <a:pPr lvl="3"/>
            <a:r>
              <a:rPr lang="en-US" dirty="0" smtClean="0"/>
              <a:t>May not be able to rule and fix economy</a:t>
            </a:r>
          </a:p>
          <a:p>
            <a:pPr lvl="3"/>
            <a:r>
              <a:rPr lang="en-US" dirty="0" smtClean="0"/>
              <a:t>Food shortages, bad industry, </a:t>
            </a:r>
            <a:r>
              <a:rPr lang="en-US" dirty="0" err="1" smtClean="0"/>
              <a:t>etc</a:t>
            </a:r>
            <a:r>
              <a:rPr lang="en-US" dirty="0" smtClean="0"/>
              <a:t> (reliant on China)</a:t>
            </a:r>
          </a:p>
          <a:p>
            <a:pPr lvl="3"/>
            <a:r>
              <a:rPr lang="en-US" dirty="0" smtClean="0"/>
              <a:t>May lead to shying away from conflict w/ US</a:t>
            </a:r>
          </a:p>
          <a:p>
            <a:r>
              <a:rPr lang="en-US" b="1" i="1" dirty="0" smtClean="0"/>
              <a:t>S</a:t>
            </a:r>
            <a:r>
              <a:rPr lang="en-US" b="1" i="1" dirty="0" smtClean="0"/>
              <a:t>. Korea prospered from US aid</a:t>
            </a:r>
          </a:p>
          <a:p>
            <a:pPr lvl="1"/>
            <a:r>
              <a:rPr lang="en-US" b="1" i="1" dirty="0" smtClean="0"/>
              <a:t>Becomes democratic in 1987</a:t>
            </a:r>
          </a:p>
          <a:p>
            <a:pPr lvl="1"/>
            <a:r>
              <a:rPr lang="en-US" b="1" i="1" dirty="0" smtClean="0"/>
              <a:t>Highest economy worldwide in 1980s and 90s</a:t>
            </a:r>
          </a:p>
          <a:p>
            <a:pPr lvl="1"/>
            <a:r>
              <a:rPr lang="en-US" b="1" i="1" dirty="0" smtClean="0"/>
              <a:t>Still US troops in S. Korea</a:t>
            </a:r>
            <a:endParaRPr lang="en-US" b="1" i="1" dirty="0"/>
          </a:p>
        </p:txBody>
      </p:sp>
      <p:pic>
        <p:nvPicPr>
          <p:cNvPr id="2050" name="Picture 2" descr="http://t0.gstatic.com/images?q=tbn:ANd9GcSbKNsSXp3Gr9MujVwFQqZD0uD0tyF-7TsunZ-sDm5vfMOOborG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38674"/>
            <a:ext cx="1905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hina.cn/attachement/jpg/site1007/20111219/0019b91ec74f1058f936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71" y="2590800"/>
            <a:ext cx="19733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Q2z_OaPC6k9x4TOBd_pWCdfb72-o8fMH_zw3frNXZeN7mHB6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25" y="661096"/>
            <a:ext cx="1543050" cy="19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globalsecurity.org/military/facility/images/rok-ins_dmz-map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" y="11786"/>
            <a:ext cx="9113294" cy="68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1021</Words>
  <Application>Microsoft Office PowerPoint</Application>
  <PresentationFormat>On-screen Show (4:3)</PresentationFormat>
  <Paragraphs>125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Major Events During the Cold War</vt:lpstr>
      <vt:lpstr>The Korean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Korean War</vt:lpstr>
      <vt:lpstr>PowerPoint Presentation</vt:lpstr>
      <vt:lpstr>PowerPoint Presentation</vt:lpstr>
      <vt:lpstr>PowerPoint Presentation</vt:lpstr>
      <vt:lpstr>The Vietnam War</vt:lpstr>
      <vt:lpstr>PowerPoint Presentation</vt:lpstr>
      <vt:lpstr>PowerPoint Presentation</vt:lpstr>
      <vt:lpstr>The Vietnam War</vt:lpstr>
      <vt:lpstr>The US Gets Involved in Vietnam</vt:lpstr>
      <vt:lpstr>PowerPoint Presentation</vt:lpstr>
      <vt:lpstr>PowerPoint Presentation</vt:lpstr>
      <vt:lpstr>PowerPoint Presentation</vt:lpstr>
      <vt:lpstr>PowerPoint Presentation</vt:lpstr>
      <vt:lpstr>Agent Orange</vt:lpstr>
      <vt:lpstr>Napalm</vt:lpstr>
      <vt:lpstr>PowerPoint Presentation</vt:lpstr>
      <vt:lpstr>PowerPoint Presentation</vt:lpstr>
      <vt:lpstr>PowerPoint Presentation</vt:lpstr>
      <vt:lpstr>Effects of Vietnam War</vt:lpstr>
      <vt:lpstr>Cuba</vt:lpstr>
      <vt:lpstr>The Cuban Missile Crisis</vt:lpstr>
      <vt:lpstr>PowerPoint Presentation</vt:lpstr>
      <vt:lpstr>PowerPoint Presentation</vt:lpstr>
      <vt:lpstr>PowerPoint Presentation</vt:lpstr>
      <vt:lpstr>PowerPoint Presentation</vt:lpstr>
      <vt:lpstr>Tensions in the Middle East</vt:lpstr>
      <vt:lpstr>PowerPoint Presentation</vt:lpstr>
      <vt:lpstr>Tensions in the Middle East</vt:lpstr>
      <vt:lpstr>Tensions in the Middle East</vt:lpstr>
      <vt:lpstr>PowerPoint Presentation</vt:lpstr>
      <vt:lpstr>PowerPoint Presentation</vt:lpstr>
      <vt:lpstr>PowerPoint Presentation</vt:lpstr>
      <vt:lpstr>PowerPoint Presentation</vt:lpstr>
      <vt:lpstr>Tensions in the Middle East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Events During the Cold War</dc:title>
  <dc:creator>Kiste, Andrew</dc:creator>
  <cp:lastModifiedBy>Kiste, Andrew</cp:lastModifiedBy>
  <cp:revision>12</cp:revision>
  <dcterms:created xsi:type="dcterms:W3CDTF">2011-12-20T17:50:19Z</dcterms:created>
  <dcterms:modified xsi:type="dcterms:W3CDTF">2012-05-22T12:03:26Z</dcterms:modified>
</cp:coreProperties>
</file>