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  <p:sldId id="278" r:id="rId24"/>
    <p:sldId id="279" r:id="rId25"/>
    <p:sldId id="280" r:id="rId26"/>
    <p:sldId id="282" r:id="rId27"/>
    <p:sldId id="283" r:id="rId28"/>
    <p:sldId id="285" r:id="rId29"/>
    <p:sldId id="286" r:id="rId30"/>
    <p:sldId id="287" r:id="rId31"/>
    <p:sldId id="290" r:id="rId32"/>
    <p:sldId id="289" r:id="rId33"/>
    <p:sldId id="291" r:id="rId34"/>
    <p:sldId id="288" r:id="rId35"/>
    <p:sldId id="284" r:id="rId36"/>
    <p:sldId id="292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7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0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7C5E-28FA-BA40-ABA2-B84A6CB79E1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DF8C-5067-9240-81F4-D7278EBA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hMjxnwig0o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Origins and Early Spread of Islam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2: Origins of Islam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723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49" y="1222375"/>
            <a:ext cx="8747125" cy="54768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Byzantine and Sassanid empires begin to encroach on Arabia</a:t>
            </a:r>
          </a:p>
          <a:p>
            <a:pPr lvl="1"/>
            <a:r>
              <a:rPr lang="en-US" dirty="0" smtClean="0"/>
              <a:t>Influence of monotheism (Judaism, Christianity)</a:t>
            </a:r>
          </a:p>
          <a:p>
            <a:r>
              <a:rPr lang="en-US" dirty="0" smtClean="0"/>
              <a:t>Muhammad (570-632)</a:t>
            </a:r>
          </a:p>
          <a:p>
            <a:pPr lvl="1"/>
            <a:r>
              <a:rPr lang="en-US" dirty="0" smtClean="0"/>
              <a:t>Orphaned </a:t>
            </a:r>
          </a:p>
          <a:p>
            <a:pPr lvl="1"/>
            <a:r>
              <a:rPr lang="en-US" dirty="0" smtClean="0"/>
              <a:t>Born into respected clan and powerful tribe</a:t>
            </a:r>
          </a:p>
          <a:p>
            <a:pPr lvl="1"/>
            <a:r>
              <a:rPr lang="en-US" dirty="0" smtClean="0"/>
              <a:t>Raised by uncle (Abu </a:t>
            </a:r>
            <a:r>
              <a:rPr lang="en-US" dirty="0" err="1" smtClean="0"/>
              <a:t>Talib</a:t>
            </a:r>
            <a:r>
              <a:rPr lang="en-US" dirty="0" smtClean="0"/>
              <a:t>) and grandfather</a:t>
            </a:r>
          </a:p>
          <a:p>
            <a:pPr lvl="2"/>
            <a:r>
              <a:rPr lang="en-US" dirty="0" smtClean="0"/>
              <a:t>Becomes a caravan merchant with uncle, traveling into Syria</a:t>
            </a:r>
          </a:p>
          <a:p>
            <a:pPr lvl="1"/>
            <a:r>
              <a:rPr lang="en-US" dirty="0" smtClean="0"/>
              <a:t>Works as a merchant in Mecca for </a:t>
            </a:r>
            <a:r>
              <a:rPr lang="en-US" dirty="0" err="1" smtClean="0"/>
              <a:t>Khadijah</a:t>
            </a:r>
            <a:r>
              <a:rPr lang="en-US" dirty="0" smtClean="0"/>
              <a:t> (wealthy widow)</a:t>
            </a:r>
          </a:p>
          <a:p>
            <a:pPr lvl="1"/>
            <a:r>
              <a:rPr lang="en-US" dirty="0" smtClean="0"/>
              <a:t>Becomes disenchanted with wealth and power of </a:t>
            </a:r>
            <a:r>
              <a:rPr lang="en-US" dirty="0" err="1" smtClean="0"/>
              <a:t>Umayyads</a:t>
            </a:r>
            <a:r>
              <a:rPr lang="en-US" dirty="0" smtClean="0"/>
              <a:t> and materialism</a:t>
            </a:r>
          </a:p>
          <a:p>
            <a:pPr lvl="1"/>
            <a:r>
              <a:rPr lang="en-US" dirty="0" smtClean="0"/>
              <a:t>Retreats into hills to meditate</a:t>
            </a:r>
          </a:p>
          <a:p>
            <a:pPr lvl="2"/>
            <a:r>
              <a:rPr lang="en-US" dirty="0" smtClean="0"/>
              <a:t>Visited by Gabriel and given revelations (written as Qur’an)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285875"/>
            <a:ext cx="8858250" cy="53657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Umayyad see Muhammad as a threat due to large following</a:t>
            </a:r>
          </a:p>
          <a:p>
            <a:pPr lvl="1"/>
            <a:r>
              <a:rPr lang="en-US" dirty="0" smtClean="0"/>
              <a:t>Why would they see him as a threat in Mecca?</a:t>
            </a:r>
          </a:p>
          <a:p>
            <a:r>
              <a:rPr lang="en-US" dirty="0" smtClean="0"/>
              <a:t>Inter-clan tension in nearby Medina</a:t>
            </a:r>
          </a:p>
          <a:p>
            <a:pPr lvl="1"/>
            <a:r>
              <a:rPr lang="en-US" dirty="0" smtClean="0"/>
              <a:t>Muhammad invited to mediate disputes (</a:t>
            </a:r>
            <a:r>
              <a:rPr lang="en-US" dirty="0" err="1" smtClean="0"/>
              <a:t>hijra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Settles quarrels, earning him respect and followers</a:t>
            </a:r>
          </a:p>
          <a:p>
            <a:pPr lvl="1"/>
            <a:r>
              <a:rPr lang="en-US" dirty="0" smtClean="0"/>
              <a:t>Leads to strengthening of Medina</a:t>
            </a:r>
          </a:p>
          <a:p>
            <a:pPr lvl="2"/>
            <a:r>
              <a:rPr lang="en-US" dirty="0" smtClean="0"/>
              <a:t>Angers </a:t>
            </a:r>
            <a:r>
              <a:rPr lang="en-US" dirty="0" err="1" smtClean="0"/>
              <a:t>Umayyads</a:t>
            </a:r>
            <a:r>
              <a:rPr lang="en-US" dirty="0" smtClean="0"/>
              <a:t> more. Why?</a:t>
            </a:r>
          </a:p>
          <a:p>
            <a:pPr lvl="2"/>
            <a:r>
              <a:rPr lang="en-US" dirty="0" smtClean="0"/>
              <a:t>Attacks by </a:t>
            </a:r>
            <a:r>
              <a:rPr lang="en-US" dirty="0" err="1" smtClean="0"/>
              <a:t>Quraysh</a:t>
            </a:r>
            <a:r>
              <a:rPr lang="en-US" dirty="0" smtClean="0"/>
              <a:t> on Medina, fails</a:t>
            </a:r>
          </a:p>
          <a:p>
            <a:pPr lvl="2"/>
            <a:r>
              <a:rPr lang="en-US" dirty="0" smtClean="0"/>
              <a:t>Treaty between Muhammad and </a:t>
            </a:r>
            <a:r>
              <a:rPr lang="en-US" dirty="0" err="1" smtClean="0"/>
              <a:t>Quraysh</a:t>
            </a:r>
            <a:endParaRPr lang="en-US" dirty="0"/>
          </a:p>
          <a:p>
            <a:pPr lvl="3"/>
            <a:r>
              <a:rPr lang="en-US" dirty="0" smtClean="0"/>
              <a:t>Muhammad asks to visit </a:t>
            </a:r>
            <a:r>
              <a:rPr lang="en-US" dirty="0" err="1" smtClean="0"/>
              <a:t>Ka’ba</a:t>
            </a:r>
            <a:r>
              <a:rPr lang="en-US" dirty="0" smtClean="0"/>
              <a:t>, smashes idols, proclaims authority of Allah</a:t>
            </a:r>
          </a:p>
          <a:p>
            <a:r>
              <a:rPr lang="en-US" dirty="0" smtClean="0"/>
              <a:t>Eventually, </a:t>
            </a:r>
            <a:r>
              <a:rPr lang="en-US" dirty="0" err="1" smtClean="0"/>
              <a:t>Umayyads</a:t>
            </a:r>
            <a:r>
              <a:rPr lang="en-US" dirty="0" smtClean="0"/>
              <a:t> won over to Islam</a:t>
            </a:r>
          </a:p>
        </p:txBody>
      </p:sp>
    </p:spTree>
    <p:extLst>
      <p:ext uri="{BB962C8B-B14F-4D97-AF65-F5344CB8AC3E}">
        <p14:creationId xmlns:p14="http://schemas.microsoft.com/office/powerpoint/2010/main" val="27232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Dignity and equality of all</a:t>
            </a:r>
          </a:p>
          <a:p>
            <a:r>
              <a:rPr lang="en-US" dirty="0" smtClean="0"/>
              <a:t>Ethical code</a:t>
            </a:r>
          </a:p>
          <a:p>
            <a:r>
              <a:rPr lang="en-US" dirty="0" smtClean="0"/>
              <a:t>Compassionate god</a:t>
            </a:r>
          </a:p>
          <a:p>
            <a:r>
              <a:rPr lang="en-US" dirty="0" smtClean="0"/>
              <a:t>Strict legal codes</a:t>
            </a:r>
          </a:p>
          <a:p>
            <a:r>
              <a:rPr lang="en-US" dirty="0" smtClean="0"/>
              <a:t>Accepts earlier revelations of Judeo-Christian beliefs</a:t>
            </a:r>
          </a:p>
          <a:p>
            <a:r>
              <a:rPr lang="en-US" dirty="0" smtClean="0"/>
              <a:t>Five Pillars</a:t>
            </a:r>
          </a:p>
          <a:p>
            <a:pPr lvl="1"/>
            <a:r>
              <a:rPr lang="en-US" dirty="0" smtClean="0"/>
              <a:t>Confession</a:t>
            </a:r>
          </a:p>
          <a:p>
            <a:pPr lvl="1"/>
            <a:r>
              <a:rPr lang="en-US" dirty="0" smtClean="0"/>
              <a:t>Pray 5 times/day facing Mecca </a:t>
            </a:r>
          </a:p>
          <a:p>
            <a:pPr lvl="1"/>
            <a:r>
              <a:rPr lang="en-US" dirty="0" smtClean="0"/>
              <a:t>Fast during Ramadan</a:t>
            </a:r>
          </a:p>
          <a:p>
            <a:pPr lvl="1"/>
            <a:r>
              <a:rPr lang="en-US" dirty="0" smtClean="0"/>
              <a:t>Zakat</a:t>
            </a:r>
          </a:p>
          <a:p>
            <a:pPr lvl="1"/>
            <a:r>
              <a:rPr lang="en-US" dirty="0" smtClean="0"/>
              <a:t>Hajj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would Islam be so appealing to divided peoples of Arabia?</a:t>
            </a:r>
          </a:p>
          <a:p>
            <a:r>
              <a:rPr lang="en-US" dirty="0" smtClean="0"/>
              <a:t>Why would Islam be so appealing to people in general in a stratified society like those in clans?</a:t>
            </a:r>
          </a:p>
          <a:p>
            <a:r>
              <a:rPr lang="en-US" dirty="0" smtClean="0"/>
              <a:t>How is Islam similar to Christianity and Judaism? Different?</a:t>
            </a:r>
          </a:p>
          <a:p>
            <a:r>
              <a:rPr lang="en-US" dirty="0" smtClean="0"/>
              <a:t>How could Islam change the culture of clan mentality in Arabia?</a:t>
            </a:r>
          </a:p>
          <a:p>
            <a:r>
              <a:rPr lang="en-US" dirty="0" smtClean="0"/>
              <a:t>How do you think Muhammad would feel about the image and perception of Islam today? Why?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6508750"/>
            <a:ext cx="103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3: The Umayyad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70" b="6170"/>
          <a:stretch>
            <a:fillRect/>
          </a:stretch>
        </p:blipFill>
        <p:spPr>
          <a:xfrm>
            <a:off x="457200" y="1417638"/>
            <a:ext cx="8229600" cy="4962525"/>
          </a:xfrm>
        </p:spPr>
      </p:pic>
    </p:spTree>
    <p:extLst>
      <p:ext uri="{BB962C8B-B14F-4D97-AF65-F5344CB8AC3E}">
        <p14:creationId xmlns:p14="http://schemas.microsoft.com/office/powerpoint/2010/main" val="354706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post-Muhammad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Death of Muhammad (632)</a:t>
            </a:r>
          </a:p>
          <a:p>
            <a:pPr lvl="1"/>
            <a:r>
              <a:rPr lang="en-US" dirty="0" smtClean="0"/>
              <a:t>Did not appoint successor (caliph)</a:t>
            </a:r>
          </a:p>
          <a:p>
            <a:pPr lvl="1"/>
            <a:r>
              <a:rPr lang="en-US" dirty="0" smtClean="0"/>
              <a:t>Ali (cousin/son-in-law), believed too young</a:t>
            </a:r>
          </a:p>
          <a:p>
            <a:pPr lvl="1"/>
            <a:r>
              <a:rPr lang="en-US" dirty="0" smtClean="0"/>
              <a:t>Abu </a:t>
            </a:r>
            <a:r>
              <a:rPr lang="en-US" dirty="0" err="1" smtClean="0"/>
              <a:t>Bakr</a:t>
            </a:r>
            <a:r>
              <a:rPr lang="en-US" dirty="0" smtClean="0"/>
              <a:t> (632-34)</a:t>
            </a:r>
          </a:p>
          <a:p>
            <a:pPr lvl="2"/>
            <a:r>
              <a:rPr lang="en-US" dirty="0" smtClean="0"/>
              <a:t>Courageous, warmth, wisdom, well-versed in clan rivalries</a:t>
            </a:r>
          </a:p>
          <a:p>
            <a:r>
              <a:rPr lang="en-US" dirty="0" smtClean="0"/>
              <a:t>Many people abandon faith after Muhammad’s death</a:t>
            </a:r>
          </a:p>
          <a:p>
            <a:pPr lvl="1"/>
            <a:r>
              <a:rPr lang="en-US" dirty="0" smtClean="0"/>
              <a:t>Commanders venture across Arabia and beyond to return tribes to Islam (</a:t>
            </a:r>
            <a:r>
              <a:rPr lang="en-US" dirty="0" err="1" smtClean="0"/>
              <a:t>Ridda</a:t>
            </a:r>
            <a:r>
              <a:rPr lang="en-US" dirty="0" smtClean="0"/>
              <a:t> Wars)</a:t>
            </a:r>
          </a:p>
          <a:p>
            <a:pPr lvl="2"/>
            <a:r>
              <a:rPr lang="en-US" dirty="0" smtClean="0"/>
              <a:t>Reveal vulnerability of Sassanid and Byzantines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666750"/>
            <a:ext cx="8810625" cy="61912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p. 136-37 to identify motives for Arab conquest during the early Umayyad empire</a:t>
            </a:r>
          </a:p>
          <a:p>
            <a:pPr lvl="1"/>
            <a:r>
              <a:rPr lang="en-US" dirty="0" smtClean="0"/>
              <a:t>Unity</a:t>
            </a:r>
          </a:p>
          <a:p>
            <a:pPr lvl="1"/>
            <a:r>
              <a:rPr lang="en-US" dirty="0" smtClean="0"/>
              <a:t>Revenge as backward</a:t>
            </a:r>
          </a:p>
          <a:p>
            <a:pPr lvl="1"/>
            <a:r>
              <a:rPr lang="en-US" dirty="0" smtClean="0"/>
              <a:t>Release pent-up energy</a:t>
            </a:r>
          </a:p>
          <a:p>
            <a:pPr lvl="1"/>
            <a:r>
              <a:rPr lang="en-US" dirty="0" smtClean="0"/>
              <a:t>Share in the booty and tribute</a:t>
            </a:r>
          </a:p>
          <a:p>
            <a:pPr lvl="1"/>
            <a:r>
              <a:rPr lang="en-US" dirty="0" smtClean="0"/>
              <a:t>Glorify religion</a:t>
            </a:r>
          </a:p>
          <a:p>
            <a:pPr lvl="2"/>
            <a:r>
              <a:rPr lang="en-US" dirty="0" smtClean="0"/>
              <a:t>NOT convert! Why?</a:t>
            </a:r>
          </a:p>
          <a:p>
            <a:r>
              <a:rPr lang="en-US" dirty="0" smtClean="0"/>
              <a:t>Expansion</a:t>
            </a:r>
          </a:p>
          <a:p>
            <a:pPr lvl="1"/>
            <a:r>
              <a:rPr lang="en-US" dirty="0" smtClean="0"/>
              <a:t>Conquers </a:t>
            </a:r>
            <a:r>
              <a:rPr lang="en-US" dirty="0" err="1" smtClean="0"/>
              <a:t>Sasanian</a:t>
            </a:r>
            <a:r>
              <a:rPr lang="en-US" dirty="0" smtClean="0"/>
              <a:t> Empire by capturing capital and destroy armies (651)</a:t>
            </a:r>
          </a:p>
          <a:p>
            <a:pPr lvl="1"/>
            <a:r>
              <a:rPr lang="en-US" dirty="0" smtClean="0"/>
              <a:t>Gain parts of Byzantine Empire</a:t>
            </a:r>
          </a:p>
          <a:p>
            <a:pPr lvl="1"/>
            <a:r>
              <a:rPr lang="en-US" dirty="0" smtClean="0"/>
              <a:t>Absorption of Syria, Iraq, Palestine, Egypt, Libya (capital: Damascus)</a:t>
            </a:r>
          </a:p>
          <a:p>
            <a:pPr lvl="1"/>
            <a:r>
              <a:rPr lang="en-US" dirty="0" smtClean="0"/>
              <a:t>Naval supremacy takes north Africa, Mediterranean islands, Spain/France</a:t>
            </a:r>
          </a:p>
          <a:p>
            <a:pPr lvl="1"/>
            <a:r>
              <a:rPr lang="en-US" dirty="0" smtClean="0"/>
              <a:t>Bureaucracy to rule imperium</a:t>
            </a:r>
          </a:p>
          <a:p>
            <a:pPr lvl="1"/>
            <a:r>
              <a:rPr lang="en-US" dirty="0" smtClean="0"/>
              <a:t>Split between conquerors and conquered</a:t>
            </a:r>
          </a:p>
          <a:p>
            <a:pPr lvl="2"/>
            <a:r>
              <a:rPr lang="en-US" dirty="0" smtClean="0"/>
              <a:t>Conquerors get share of “booty,” receive citizenship</a:t>
            </a:r>
          </a:p>
          <a:p>
            <a:pPr lvl="2"/>
            <a:r>
              <a:rPr lang="en-US" dirty="0" smtClean="0"/>
              <a:t>Warriors set up in garrison towns separate from conquered (why?)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036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Splits of the Shi’a and Sunni Sects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508000"/>
            <a:ext cx="8794750" cy="6175375"/>
          </a:xfrm>
        </p:spPr>
        <p:txBody>
          <a:bodyPr>
            <a:noAutofit/>
          </a:bodyPr>
          <a:lstStyle/>
          <a:p>
            <a:r>
              <a:rPr lang="en-US" sz="2000" dirty="0" smtClean="0"/>
              <a:t>Murder of </a:t>
            </a:r>
            <a:r>
              <a:rPr lang="en-US" sz="2000" dirty="0" err="1" smtClean="0"/>
              <a:t>Uthman</a:t>
            </a:r>
            <a:r>
              <a:rPr lang="en-US" sz="2000" dirty="0" smtClean="0"/>
              <a:t> (3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Umayyad caliph)</a:t>
            </a:r>
          </a:p>
          <a:p>
            <a:pPr lvl="1"/>
            <a:r>
              <a:rPr lang="en-US" sz="2000" dirty="0" smtClean="0"/>
              <a:t>Signals supporters of Ali to proclaim as caliph</a:t>
            </a:r>
          </a:p>
          <a:p>
            <a:r>
              <a:rPr lang="en-US" sz="2000" dirty="0" smtClean="0"/>
              <a:t>Ali refuses to punish </a:t>
            </a:r>
            <a:r>
              <a:rPr lang="en-US" sz="2000" dirty="0" err="1" smtClean="0"/>
              <a:t>Uthman’s</a:t>
            </a:r>
            <a:r>
              <a:rPr lang="en-US" sz="2000" dirty="0" smtClean="0"/>
              <a:t> murderers, gets on bad side of </a:t>
            </a:r>
            <a:r>
              <a:rPr lang="en-US" sz="2000" dirty="0" err="1" smtClean="0"/>
              <a:t>Umayyads</a:t>
            </a:r>
            <a:endParaRPr lang="en-US" sz="2000" dirty="0" smtClean="0"/>
          </a:p>
          <a:p>
            <a:pPr lvl="1"/>
            <a:r>
              <a:rPr lang="en-US" sz="2000" dirty="0" smtClean="0"/>
              <a:t>Victorious warrior at Battle of the Camel (656)</a:t>
            </a:r>
          </a:p>
          <a:p>
            <a:pPr lvl="2"/>
            <a:r>
              <a:rPr lang="en-US" sz="1600" dirty="0" smtClean="0"/>
              <a:t>Most shift support to Ali against </a:t>
            </a:r>
            <a:r>
              <a:rPr lang="en-US" sz="1600" dirty="0" err="1" smtClean="0"/>
              <a:t>Umayyads</a:t>
            </a:r>
            <a:endParaRPr lang="en-US" sz="1600" dirty="0" smtClean="0"/>
          </a:p>
          <a:p>
            <a:pPr lvl="1"/>
            <a:r>
              <a:rPr lang="en-US" sz="2000" dirty="0" smtClean="0"/>
              <a:t>Battle of </a:t>
            </a:r>
            <a:r>
              <a:rPr lang="en-US" sz="2000" dirty="0" err="1" smtClean="0"/>
              <a:t>Siffin</a:t>
            </a:r>
            <a:r>
              <a:rPr lang="en-US" sz="2000" dirty="0" smtClean="0"/>
              <a:t> between </a:t>
            </a:r>
            <a:r>
              <a:rPr lang="en-US" sz="2000" dirty="0" err="1" smtClean="0"/>
              <a:t>Umayyads</a:t>
            </a:r>
            <a:r>
              <a:rPr lang="en-US" sz="2000" dirty="0" smtClean="0"/>
              <a:t> and supporters of Ali (657)</a:t>
            </a:r>
          </a:p>
          <a:p>
            <a:pPr lvl="2"/>
            <a:r>
              <a:rPr lang="en-US" sz="1600" dirty="0" smtClean="0"/>
              <a:t>Ali gives in to requests for mediation</a:t>
            </a:r>
          </a:p>
          <a:p>
            <a:pPr lvl="3"/>
            <a:r>
              <a:rPr lang="en-US" sz="1400" dirty="0" smtClean="0"/>
              <a:t>His supporters renounce him</a:t>
            </a:r>
          </a:p>
          <a:p>
            <a:r>
              <a:rPr lang="en-US" sz="2000" dirty="0" err="1" smtClean="0"/>
              <a:t>Umayyads</a:t>
            </a:r>
            <a:r>
              <a:rPr lang="en-US" sz="2000" dirty="0" smtClean="0"/>
              <a:t> proclaim </a:t>
            </a:r>
            <a:r>
              <a:rPr lang="en-US" sz="2000" dirty="0" err="1" smtClean="0"/>
              <a:t>Mu’awiya</a:t>
            </a:r>
            <a:r>
              <a:rPr lang="en-US" sz="2000" dirty="0" smtClean="0"/>
              <a:t> as caliph in Jerusalem (660), challenging position of Ali</a:t>
            </a:r>
          </a:p>
          <a:p>
            <a:pPr lvl="1"/>
            <a:r>
              <a:rPr lang="en-US" sz="2000" dirty="0" smtClean="0"/>
              <a:t>Ali assassinated in 661, son </a:t>
            </a:r>
            <a:r>
              <a:rPr lang="en-US" sz="2000" dirty="0" err="1" smtClean="0"/>
              <a:t>Hasan</a:t>
            </a:r>
            <a:r>
              <a:rPr lang="en-US" sz="2000" dirty="0" smtClean="0"/>
              <a:t> renounces caliphate under Umayyad pressure</a:t>
            </a:r>
          </a:p>
          <a:p>
            <a:r>
              <a:rPr lang="en-US" sz="2000" dirty="0" smtClean="0"/>
              <a:t>Split between Sunni (Umayyad, “anyone”) and Shi’a (Ali, “blood”)</a:t>
            </a:r>
          </a:p>
          <a:p>
            <a:pPr lvl="1"/>
            <a:r>
              <a:rPr lang="en-US" sz="2000" dirty="0" smtClean="0"/>
              <a:t>Ali’s second son, </a:t>
            </a:r>
            <a:r>
              <a:rPr lang="en-US" sz="2000" dirty="0" err="1" smtClean="0"/>
              <a:t>Husayn</a:t>
            </a:r>
            <a:r>
              <a:rPr lang="en-US" sz="2000" dirty="0" smtClean="0"/>
              <a:t>, killed at battle in Karbala (680) to retake caliphate</a:t>
            </a:r>
          </a:p>
          <a:p>
            <a:pPr lvl="2"/>
            <a:r>
              <a:rPr lang="en-US" sz="1600" dirty="0" smtClean="0"/>
              <a:t>Shi’a begins active resistance to Umayyad</a:t>
            </a:r>
          </a:p>
          <a:p>
            <a:pPr lvl="1"/>
            <a:r>
              <a:rPr lang="en-US" sz="2000" dirty="0" smtClean="0"/>
              <a:t>Leads to split over belief, ritual, law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33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Empire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Mawali</a:t>
            </a:r>
            <a:r>
              <a:rPr lang="en-US" dirty="0" smtClean="0"/>
              <a:t>: converts to Islam</a:t>
            </a:r>
          </a:p>
          <a:p>
            <a:r>
              <a:rPr lang="en-US" dirty="0" err="1" smtClean="0"/>
              <a:t>Jizya</a:t>
            </a:r>
            <a:r>
              <a:rPr lang="en-US" dirty="0" smtClean="0"/>
              <a:t>: head tax</a:t>
            </a:r>
          </a:p>
          <a:p>
            <a:r>
              <a:rPr lang="en-US" dirty="0" err="1" smtClean="0"/>
              <a:t>Dhimmi</a:t>
            </a:r>
            <a:r>
              <a:rPr lang="en-US" dirty="0" smtClean="0"/>
              <a:t>: “people of the book” (Bible)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1: Pre-Islamic Arabia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4588" b="14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747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under Early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Muhammad’s high regard for women</a:t>
            </a:r>
          </a:p>
          <a:p>
            <a:pPr lvl="1"/>
            <a:r>
              <a:rPr lang="en-US" dirty="0" smtClean="0"/>
              <a:t>Heavily involved wives and daughters</a:t>
            </a:r>
          </a:p>
          <a:p>
            <a:pPr lvl="1"/>
            <a:r>
              <a:rPr lang="en-US" dirty="0" smtClean="0"/>
              <a:t>Women compiled the Qur’an and hadiths (traditions)</a:t>
            </a:r>
          </a:p>
          <a:p>
            <a:pPr lvl="1"/>
            <a:r>
              <a:rPr lang="en-US" dirty="0" smtClean="0"/>
              <a:t>Fought for Islam (first martyr)</a:t>
            </a:r>
          </a:p>
          <a:p>
            <a:r>
              <a:rPr lang="en-US" dirty="0" smtClean="0"/>
              <a:t>Denounced adultery, forbade infanticide</a:t>
            </a:r>
          </a:p>
          <a:p>
            <a:r>
              <a:rPr lang="en-US" dirty="0" smtClean="0"/>
              <a:t>Right to choose who to marry</a:t>
            </a:r>
          </a:p>
          <a:p>
            <a:r>
              <a:rPr lang="en-US" dirty="0" smtClean="0"/>
              <a:t>Legal rights</a:t>
            </a:r>
          </a:p>
          <a:p>
            <a:pPr lvl="1"/>
            <a:r>
              <a:rPr lang="en-US" dirty="0" smtClean="0"/>
              <a:t>Inheritance</a:t>
            </a:r>
          </a:p>
          <a:p>
            <a:pPr lvl="1"/>
            <a:r>
              <a:rPr lang="en-US" dirty="0" smtClean="0"/>
              <a:t>Divorce</a:t>
            </a:r>
          </a:p>
          <a:p>
            <a:pPr lvl="1"/>
            <a:r>
              <a:rPr lang="en-US" dirty="0" smtClean="0"/>
              <a:t>Bride price given to bride, not her father</a:t>
            </a:r>
          </a:p>
          <a:p>
            <a:pPr lvl="1"/>
            <a:r>
              <a:rPr lang="en-US" dirty="0" smtClean="0"/>
              <a:t>Egalitarianism before Allah</a:t>
            </a:r>
          </a:p>
          <a:p>
            <a:r>
              <a:rPr lang="en-US" dirty="0" smtClean="0"/>
              <a:t>Wide range of careers (scholarship, law, commerce)</a:t>
            </a:r>
          </a:p>
          <a:p>
            <a:r>
              <a:rPr lang="en-US" dirty="0" smtClean="0"/>
              <a:t>Lack of veiling and seclusion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5"/>
            <a:ext cx="8229600" cy="1143000"/>
          </a:xfrm>
        </p:spPr>
        <p:txBody>
          <a:bodyPr/>
          <a:lstStyle/>
          <a:p>
            <a:r>
              <a:rPr lang="en-US" dirty="0" smtClean="0"/>
              <a:t>Fall of the </a:t>
            </a:r>
            <a:r>
              <a:rPr lang="en-US" dirty="0" err="1" smtClean="0"/>
              <a:t>Umayyads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619126"/>
            <a:ext cx="8858250" cy="60801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factors led to the decline of the Umayyad empire? (141)</a:t>
            </a:r>
            <a:endParaRPr lang="en-US" dirty="0"/>
          </a:p>
          <a:p>
            <a:pPr lvl="1"/>
            <a:r>
              <a:rPr lang="en-US" dirty="0" smtClean="0"/>
              <a:t>Addiction to “luxury and soft living”</a:t>
            </a:r>
          </a:p>
          <a:p>
            <a:pPr lvl="2"/>
            <a:r>
              <a:rPr lang="en-US" dirty="0" smtClean="0"/>
              <a:t>Size of royal harem</a:t>
            </a:r>
          </a:p>
          <a:p>
            <a:pPr lvl="1"/>
            <a:r>
              <a:rPr lang="en-US" dirty="0" smtClean="0"/>
              <a:t>Legitimacy disputed</a:t>
            </a:r>
          </a:p>
          <a:p>
            <a:pPr lvl="1"/>
            <a:r>
              <a:rPr lang="en-US" dirty="0" smtClean="0"/>
              <a:t>Alienation of faithful</a:t>
            </a:r>
          </a:p>
          <a:p>
            <a:pPr lvl="2"/>
            <a:r>
              <a:rPr lang="en-US" dirty="0" smtClean="0"/>
              <a:t>Conquest, luxury, abandonment of religious frugality</a:t>
            </a:r>
          </a:p>
          <a:p>
            <a:r>
              <a:rPr lang="en-US" dirty="0" smtClean="0"/>
              <a:t>Tension in </a:t>
            </a:r>
            <a:r>
              <a:rPr lang="en-US" dirty="0" err="1" smtClean="0"/>
              <a:t>Merv</a:t>
            </a:r>
            <a:r>
              <a:rPr lang="en-US" dirty="0" smtClean="0"/>
              <a:t> (740s)</a:t>
            </a:r>
          </a:p>
          <a:p>
            <a:pPr lvl="1"/>
            <a:r>
              <a:rPr lang="en-US" dirty="0" smtClean="0"/>
              <a:t>50,000 settled warriors intermarried with local women</a:t>
            </a:r>
          </a:p>
          <a:p>
            <a:pPr lvl="1"/>
            <a:r>
              <a:rPr lang="en-US" dirty="0" smtClean="0"/>
              <a:t>Rarely given booty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Umayyads</a:t>
            </a:r>
            <a:r>
              <a:rPr lang="en-US" dirty="0" smtClean="0"/>
              <a:t> as corrupt and decadent</a:t>
            </a:r>
          </a:p>
          <a:p>
            <a:r>
              <a:rPr lang="en-US" dirty="0" smtClean="0"/>
              <a:t>Battle of the River </a:t>
            </a:r>
            <a:r>
              <a:rPr lang="en-US" dirty="0" err="1" smtClean="0"/>
              <a:t>Zav</a:t>
            </a:r>
            <a:r>
              <a:rPr lang="en-US" dirty="0" smtClean="0"/>
              <a:t> (750)</a:t>
            </a:r>
          </a:p>
          <a:p>
            <a:pPr lvl="1"/>
            <a:r>
              <a:rPr lang="en-US" dirty="0" err="1" smtClean="0"/>
              <a:t>Umayyads</a:t>
            </a:r>
            <a:r>
              <a:rPr lang="en-US" dirty="0" smtClean="0"/>
              <a:t> challenged by Abbasid party (descended from al-Abbas, Muhammad’s uncle)</a:t>
            </a:r>
          </a:p>
          <a:p>
            <a:pPr lvl="2"/>
            <a:r>
              <a:rPr lang="en-US" dirty="0" smtClean="0"/>
              <a:t>Alliance of Abbasids and other tribes who rivaled </a:t>
            </a:r>
            <a:r>
              <a:rPr lang="en-US" dirty="0" err="1" smtClean="0"/>
              <a:t>Umayyads</a:t>
            </a:r>
            <a:r>
              <a:rPr lang="en-US" dirty="0" smtClean="0"/>
              <a:t> (Shi’a, </a:t>
            </a:r>
            <a:r>
              <a:rPr lang="en-US" dirty="0" err="1" smtClean="0"/>
              <a:t>mawali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Abu al-Abbas invited members of Umayyad clan to a peace banquet</a:t>
            </a:r>
          </a:p>
          <a:p>
            <a:pPr lvl="2"/>
            <a:r>
              <a:rPr lang="en-US" dirty="0" smtClean="0"/>
              <a:t>Assassinates most members, hunts the rest</a:t>
            </a:r>
          </a:p>
          <a:p>
            <a:pPr lvl="3"/>
            <a:r>
              <a:rPr lang="en-US" dirty="0" smtClean="0"/>
              <a:t>One escapes to Cordoba, Spain, creating Muslim presence there</a:t>
            </a:r>
          </a:p>
        </p:txBody>
      </p:sp>
    </p:spTree>
    <p:extLst>
      <p:ext uri="{BB962C8B-B14F-4D97-AF65-F5344CB8AC3E}">
        <p14:creationId xmlns:p14="http://schemas.microsoft.com/office/powerpoint/2010/main" val="29313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didn’t Islamic leadership have any interest in mass conversions of subject peoples?</a:t>
            </a:r>
          </a:p>
          <a:p>
            <a:r>
              <a:rPr lang="en-US" dirty="0" smtClean="0"/>
              <a:t>What motivated people under the Umayyad empire to convert if it was not forced?</a:t>
            </a:r>
          </a:p>
          <a:p>
            <a:r>
              <a:rPr lang="en-US" dirty="0" smtClean="0"/>
              <a:t>Why did subject peoples prefer the Arabs over the Byzantines or </a:t>
            </a:r>
            <a:r>
              <a:rPr lang="en-US" dirty="0" err="1" smtClean="0"/>
              <a:t>Sassanids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might the split between Shi’a and Sunni fuel rivalries in the Middle East today?</a:t>
            </a:r>
          </a:p>
          <a:p>
            <a:r>
              <a:rPr lang="en-US" dirty="0" smtClean="0"/>
              <a:t>Why are the roles of women surprising? Why do you think this changes over time?</a:t>
            </a:r>
          </a:p>
          <a:p>
            <a:r>
              <a:rPr lang="en-US" dirty="0" smtClean="0"/>
              <a:t>How are the factors that led to the collapse of the </a:t>
            </a:r>
            <a:r>
              <a:rPr lang="en-US" dirty="0" err="1" smtClean="0"/>
              <a:t>Umayyads</a:t>
            </a:r>
            <a:r>
              <a:rPr lang="en-US" dirty="0" smtClean="0"/>
              <a:t> similar and different to those of Rome?</a:t>
            </a:r>
          </a:p>
        </p:txBody>
      </p:sp>
    </p:spTree>
    <p:extLst>
      <p:ext uri="{BB962C8B-B14F-4D97-AF65-F5344CB8AC3E}">
        <p14:creationId xmlns:p14="http://schemas.microsoft.com/office/powerpoint/2010/main" val="3878049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4: The Abbasid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718" r="7718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2135" b="12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4741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Abbasids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Support by Shi’a</a:t>
            </a:r>
          </a:p>
          <a:p>
            <a:r>
              <a:rPr lang="en-US" dirty="0" smtClean="0"/>
              <a:t>Abbasids slowly begin to reject Shi’a and allies once successful</a:t>
            </a:r>
          </a:p>
          <a:p>
            <a:r>
              <a:rPr lang="en-US" dirty="0" smtClean="0"/>
              <a:t>Begin to be more supportive of Sunni, less tolerant of “heretical” Shi’ites</a:t>
            </a:r>
          </a:p>
          <a:p>
            <a:r>
              <a:rPr lang="en-US" dirty="0" smtClean="0"/>
              <a:t>Creation of centralized, absolutist imperium</a:t>
            </a:r>
          </a:p>
          <a:p>
            <a:r>
              <a:rPr lang="en-US" dirty="0" smtClean="0"/>
              <a:t>New capital at Baghdad (near old Persian capital)</a:t>
            </a:r>
          </a:p>
          <a:p>
            <a:pPr lvl="1"/>
            <a:r>
              <a:rPr lang="en-US" dirty="0" smtClean="0"/>
              <a:t>What does this signify?</a:t>
            </a:r>
          </a:p>
          <a:p>
            <a:r>
              <a:rPr lang="en-US" dirty="0" smtClean="0"/>
              <a:t>Bureaucratization</a:t>
            </a:r>
          </a:p>
          <a:p>
            <a:pPr lvl="1"/>
            <a:r>
              <a:rPr lang="en-US" dirty="0" err="1" smtClean="0"/>
              <a:t>Wazir</a:t>
            </a:r>
            <a:r>
              <a:rPr lang="en-US" dirty="0" smtClean="0"/>
              <a:t> (chief administrator, royal executioner, “running the show”)</a:t>
            </a:r>
          </a:p>
          <a:p>
            <a:pPr lvl="1"/>
            <a:r>
              <a:rPr lang="en-US" dirty="0" smtClean="0"/>
              <a:t>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Discarding of “sharing the booty”</a:t>
            </a:r>
          </a:p>
          <a:p>
            <a:pPr lvl="1"/>
            <a:r>
              <a:rPr lang="en-US" dirty="0" smtClean="0"/>
              <a:t>How might this change the view of conversion?</a:t>
            </a:r>
          </a:p>
          <a:p>
            <a:r>
              <a:rPr lang="en-US" dirty="0" smtClean="0"/>
              <a:t>Integration of Arab and non-Arab </a:t>
            </a:r>
            <a:r>
              <a:rPr lang="en-US" dirty="0" err="1" smtClean="0"/>
              <a:t>mawali</a:t>
            </a:r>
            <a:endParaRPr lang="en-US" dirty="0" smtClean="0"/>
          </a:p>
          <a:p>
            <a:pPr lvl="1"/>
            <a:r>
              <a:rPr lang="en-US" dirty="0" smtClean="0"/>
              <a:t>Equal footing as “first generations of believers”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Muslim Commercialism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603250"/>
            <a:ext cx="8826500" cy="6048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Growth in wealth and status of merchants</a:t>
            </a:r>
          </a:p>
          <a:p>
            <a:pPr lvl="1"/>
            <a:r>
              <a:rPr lang="en-US" dirty="0" smtClean="0"/>
              <a:t>East: Tang/Song, West: Abbasids</a:t>
            </a:r>
          </a:p>
          <a:p>
            <a:pPr lvl="1"/>
            <a:r>
              <a:rPr lang="en-US" dirty="0" smtClean="0"/>
              <a:t>Dhows: sailing vessels with lateen (triangular) sails</a:t>
            </a:r>
          </a:p>
          <a:p>
            <a:pPr lvl="1"/>
            <a:r>
              <a:rPr lang="en-US" dirty="0" smtClean="0"/>
              <a:t>Joint ventures with Christians and Jews</a:t>
            </a:r>
          </a:p>
          <a:p>
            <a:pPr lvl="2"/>
            <a:r>
              <a:rPr lang="en-US" dirty="0" smtClean="0"/>
              <a:t>Trade business occur everyday (different Sabbaths)</a:t>
            </a:r>
          </a:p>
          <a:p>
            <a:pPr lvl="1"/>
            <a:r>
              <a:rPr lang="en-US" dirty="0" smtClean="0"/>
              <a:t>Trade of provisions, luxury products</a:t>
            </a:r>
          </a:p>
          <a:p>
            <a:pPr lvl="1"/>
            <a:r>
              <a:rPr lang="en-US" dirty="0" smtClean="0"/>
              <a:t>Wealth gets reinvested, given to charity, infrastructure (baths, mosques, schools, rest houses, hospitals)</a:t>
            </a:r>
          </a:p>
          <a:p>
            <a:r>
              <a:rPr lang="en-US" dirty="0" smtClean="0"/>
              <a:t>Artisans (handicraft)</a:t>
            </a:r>
          </a:p>
          <a:p>
            <a:pPr lvl="1"/>
            <a:r>
              <a:rPr lang="en-US" dirty="0" smtClean="0"/>
              <a:t>Furniture, carpets, glassware, jewelry, tapestries</a:t>
            </a:r>
          </a:p>
          <a:p>
            <a:pPr lvl="1"/>
            <a:r>
              <a:rPr lang="en-US" dirty="0" smtClean="0"/>
              <a:t>Lower class (why?)</a:t>
            </a:r>
          </a:p>
          <a:p>
            <a:pPr lvl="2"/>
            <a:r>
              <a:rPr lang="en-US" dirty="0" smtClean="0"/>
              <a:t>Poorly paid, yet own tools and valued for skills</a:t>
            </a:r>
          </a:p>
          <a:p>
            <a:pPr lvl="1"/>
            <a:r>
              <a:rPr lang="en-US" dirty="0" smtClean="0"/>
              <a:t>Guilds</a:t>
            </a:r>
          </a:p>
        </p:txBody>
      </p:sp>
    </p:spTree>
    <p:extLst>
      <p:ext uri="{BB962C8B-B14F-4D97-AF65-F5344CB8AC3E}">
        <p14:creationId xmlns:p14="http://schemas.microsoft.com/office/powerpoint/2010/main" val="38279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Slaves</a:t>
            </a:r>
          </a:p>
          <a:p>
            <a:pPr lvl="1"/>
            <a:r>
              <a:rPr lang="en-US" dirty="0" smtClean="0"/>
              <a:t>Originate from east Africa (non-Muslim)</a:t>
            </a:r>
          </a:p>
          <a:p>
            <a:pPr lvl="1"/>
            <a:r>
              <a:rPr lang="en-US" dirty="0" smtClean="0"/>
              <a:t>Unskilled labor, domestic work</a:t>
            </a:r>
          </a:p>
          <a:p>
            <a:pPr lvl="1"/>
            <a:r>
              <a:rPr lang="en-US" dirty="0" smtClean="0"/>
              <a:t>Serve caliphs and advisors</a:t>
            </a:r>
          </a:p>
          <a:p>
            <a:pPr lvl="2"/>
            <a:r>
              <a:rPr lang="en-US" dirty="0" smtClean="0"/>
              <a:t>Rise to positions of power</a:t>
            </a:r>
          </a:p>
          <a:p>
            <a:pPr lvl="1"/>
            <a:r>
              <a:rPr lang="en-US" dirty="0" smtClean="0"/>
              <a:t>Some able to get or purchase freedom</a:t>
            </a:r>
          </a:p>
          <a:p>
            <a:r>
              <a:rPr lang="en-US" dirty="0" err="1" smtClean="0"/>
              <a:t>Ayans</a:t>
            </a:r>
            <a:r>
              <a:rPr lang="en-US" dirty="0" smtClean="0"/>
              <a:t> (landed elite, “landlords”)</a:t>
            </a:r>
          </a:p>
          <a:p>
            <a:pPr lvl="1"/>
            <a:r>
              <a:rPr lang="en-US" dirty="0" smtClean="0"/>
              <a:t>Some long established, others are warriors, merchants or administrators who use booty or new wealth to invest in land and localized power</a:t>
            </a:r>
          </a:p>
          <a:p>
            <a:pPr lvl="1"/>
            <a:r>
              <a:rPr lang="en-US" dirty="0" smtClean="0"/>
              <a:t>Employ sharecropping, tenant, or migrant peasants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6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Abbasid Politics: Intrigue and Luxury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714376"/>
            <a:ext cx="8763000" cy="59848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Imperial luxuries and excesses under al-Mahdi </a:t>
            </a:r>
          </a:p>
          <a:p>
            <a:pPr lvl="1"/>
            <a:r>
              <a:rPr lang="en-US" dirty="0" smtClean="0"/>
              <a:t>Third Abbasid caliph, 775-785</a:t>
            </a:r>
          </a:p>
          <a:p>
            <a:pPr lvl="1"/>
            <a:r>
              <a:rPr lang="en-US" dirty="0" smtClean="0"/>
              <a:t>Monumental buildings, dependent wives and concubines</a:t>
            </a:r>
          </a:p>
          <a:p>
            <a:pPr lvl="1"/>
            <a:r>
              <a:rPr lang="en-US" dirty="0" smtClean="0"/>
              <a:t>Drained imperial treasury</a:t>
            </a:r>
          </a:p>
          <a:p>
            <a:pPr lvl="1"/>
            <a:r>
              <a:rPr lang="en-US" dirty="0" smtClean="0"/>
              <a:t>Did not claim a successor</a:t>
            </a:r>
          </a:p>
          <a:p>
            <a:pPr lvl="2"/>
            <a:r>
              <a:rPr lang="en-US" dirty="0" smtClean="0"/>
              <a:t>Creates rivalry of caliph’s wives and concubines, sons</a:t>
            </a:r>
          </a:p>
          <a:p>
            <a:pPr lvl="2"/>
            <a:r>
              <a:rPr lang="en-US" dirty="0" smtClean="0"/>
              <a:t>Within a year of his death, al-Mahdi’s son is poisoned</a:t>
            </a:r>
          </a:p>
          <a:p>
            <a:r>
              <a:rPr lang="en-US" dirty="0" err="1" smtClean="0"/>
              <a:t>Harun</a:t>
            </a:r>
            <a:r>
              <a:rPr lang="en-US" dirty="0" smtClean="0"/>
              <a:t> al-Rashid (786-809)</a:t>
            </a:r>
          </a:p>
          <a:p>
            <a:pPr lvl="1"/>
            <a:r>
              <a:rPr lang="en-US" dirty="0" smtClean="0"/>
              <a:t>Visited by Charlemagne</a:t>
            </a:r>
          </a:p>
          <a:p>
            <a:pPr lvl="1"/>
            <a:r>
              <a:rPr lang="en-US" dirty="0" smtClean="0"/>
              <a:t>Splendorous mosques, palaces, treasures</a:t>
            </a:r>
          </a:p>
          <a:p>
            <a:pPr lvl="1"/>
            <a:r>
              <a:rPr lang="en-US" dirty="0" smtClean="0"/>
              <a:t>Immortalized in </a:t>
            </a:r>
            <a:r>
              <a:rPr lang="en-US" i="1" dirty="0" smtClean="0"/>
              <a:t>One Thousand and One Nights</a:t>
            </a:r>
            <a:endParaRPr lang="en-US" dirty="0" smtClean="0"/>
          </a:p>
          <a:p>
            <a:pPr lvl="2"/>
            <a:r>
              <a:rPr lang="en-US" dirty="0" smtClean="0"/>
              <a:t>Shows dynastic weaknesses</a:t>
            </a:r>
          </a:p>
          <a:p>
            <a:pPr lvl="2"/>
            <a:r>
              <a:rPr lang="en-US" dirty="0" smtClean="0"/>
              <a:t>Dependent on Persian advisors, making him a pawn</a:t>
            </a:r>
          </a:p>
          <a:p>
            <a:pPr lvl="1"/>
            <a:r>
              <a:rPr lang="en-US" dirty="0" smtClean="0"/>
              <a:t>Does not claim successor</a:t>
            </a:r>
          </a:p>
          <a:p>
            <a:pPr lvl="2"/>
            <a:r>
              <a:rPr lang="en-US" dirty="0" smtClean="0"/>
              <a:t>Creates civil wars</a:t>
            </a:r>
          </a:p>
          <a:p>
            <a:pPr lvl="3"/>
            <a:r>
              <a:rPr lang="en-US" dirty="0" smtClean="0"/>
              <a:t>Some sons begin creating own personal armies and bodyguards (sons of al-</a:t>
            </a:r>
            <a:r>
              <a:rPr lang="en-US" dirty="0" err="1" smtClean="0"/>
              <a:t>Ma’mun</a:t>
            </a:r>
            <a:r>
              <a:rPr lang="en-US" dirty="0" smtClean="0"/>
              <a:t>, 813-833)</a:t>
            </a:r>
          </a:p>
          <a:p>
            <a:pPr lvl="3"/>
            <a:r>
              <a:rPr lang="en-US" dirty="0" smtClean="0"/>
              <a:t>Creates power behind throne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Fall of the Abbasids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682625"/>
            <a:ext cx="8794750" cy="6032499"/>
          </a:xfrm>
        </p:spPr>
        <p:txBody>
          <a:bodyPr>
            <a:normAutofit/>
          </a:bodyPr>
          <a:lstStyle/>
          <a:p>
            <a:r>
              <a:rPr lang="en-US" dirty="0" smtClean="0"/>
              <a:t>Use pages 153-55 and 160 to explain the factors that led to the fall of the Abbasids</a:t>
            </a:r>
          </a:p>
          <a:p>
            <a:r>
              <a:rPr lang="en-US" dirty="0" smtClean="0"/>
              <a:t>Civil violence between possible successors</a:t>
            </a:r>
          </a:p>
          <a:p>
            <a:pPr lvl="1"/>
            <a:r>
              <a:rPr lang="en-US" dirty="0" smtClean="0"/>
              <a:t>Drains treasury, which alienates subjects</a:t>
            </a:r>
          </a:p>
          <a:p>
            <a:pPr lvl="1"/>
            <a:r>
              <a:rPr lang="en-US" dirty="0" smtClean="0"/>
              <a:t>Some caliphs try to escape violence by creating new capitals (build new palaces, mosques, public works)</a:t>
            </a:r>
          </a:p>
          <a:p>
            <a:pPr lvl="2"/>
            <a:r>
              <a:rPr lang="en-US" dirty="0" smtClean="0"/>
              <a:t>Expenses fall on peasants (labor, taxes,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Payment of mercenary troops</a:t>
            </a:r>
          </a:p>
          <a:p>
            <a:pPr lvl="2"/>
            <a:r>
              <a:rPr lang="en-US" dirty="0" smtClean="0"/>
              <a:t>Taxation</a:t>
            </a:r>
          </a:p>
          <a:p>
            <a:pPr lvl="3"/>
            <a:r>
              <a:rPr lang="en-US" dirty="0" smtClean="0"/>
              <a:t>Civil wars rather than irrigation canals</a:t>
            </a:r>
          </a:p>
          <a:p>
            <a:pPr lvl="4"/>
            <a:r>
              <a:rPr lang="en-US" dirty="0" smtClean="0"/>
              <a:t>Leads to floods, famine</a:t>
            </a:r>
          </a:p>
          <a:p>
            <a:pPr lvl="5"/>
            <a:r>
              <a:rPr lang="en-US" dirty="0" smtClean="0"/>
              <a:t>Peasants flee to wilderness, which means no taxes</a:t>
            </a:r>
          </a:p>
          <a:p>
            <a:pPr lvl="3"/>
            <a:r>
              <a:rPr lang="en-US" dirty="0" smtClean="0"/>
              <a:t>Uprising by Shi’a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Pre-Islamic Arabia: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Desert, scrub zones</a:t>
            </a:r>
          </a:p>
          <a:p>
            <a:r>
              <a:rPr lang="en-US" dirty="0" smtClean="0"/>
              <a:t>Nomadic </a:t>
            </a:r>
            <a:r>
              <a:rPr lang="en-US" dirty="0" err="1" smtClean="0"/>
              <a:t>bedouins</a:t>
            </a:r>
            <a:endParaRPr lang="en-US" dirty="0" smtClean="0"/>
          </a:p>
          <a:p>
            <a:pPr lvl="1"/>
            <a:r>
              <a:rPr lang="en-US" dirty="0" smtClean="0"/>
              <a:t>Camel and goat herders</a:t>
            </a:r>
          </a:p>
          <a:p>
            <a:pPr lvl="1"/>
            <a:r>
              <a:rPr lang="en-US" dirty="0" smtClean="0"/>
              <a:t>Live along oases</a:t>
            </a:r>
          </a:p>
          <a:p>
            <a:pPr lvl="2"/>
            <a:r>
              <a:rPr lang="en-US" dirty="0" smtClean="0"/>
              <a:t>Towns, villages, merchant activity</a:t>
            </a:r>
          </a:p>
          <a:p>
            <a:r>
              <a:rPr lang="en-US" dirty="0" smtClean="0"/>
              <a:t>Coastal regions</a:t>
            </a:r>
          </a:p>
          <a:p>
            <a:pPr lvl="1"/>
            <a:r>
              <a:rPr lang="en-US" dirty="0" smtClean="0"/>
              <a:t>Extensive agriculture, large cities, regional kingdoms, trading towns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Abbasids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127125"/>
            <a:ext cx="8842375" cy="555624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Caliphs focus on civil wars and violence in towns</a:t>
            </a:r>
          </a:p>
          <a:p>
            <a:pPr lvl="1"/>
            <a:r>
              <a:rPr lang="en-US" i="1" dirty="0" smtClean="0"/>
              <a:t>Not </a:t>
            </a:r>
            <a:r>
              <a:rPr lang="en-US" dirty="0" smtClean="0"/>
              <a:t>focuses on borders</a:t>
            </a:r>
          </a:p>
          <a:p>
            <a:pPr lvl="2"/>
            <a:r>
              <a:rPr lang="en-US" dirty="0" smtClean="0"/>
              <a:t>Egypt and Syria break away</a:t>
            </a:r>
          </a:p>
          <a:p>
            <a:r>
              <a:rPr lang="en-US" dirty="0" smtClean="0"/>
              <a:t>Independent kingdoms spring up to try to take over</a:t>
            </a:r>
          </a:p>
          <a:p>
            <a:pPr lvl="1"/>
            <a:r>
              <a:rPr lang="en-US" dirty="0" err="1" smtClean="0"/>
              <a:t>Buyids</a:t>
            </a:r>
            <a:r>
              <a:rPr lang="en-US" dirty="0" smtClean="0"/>
              <a:t> (Persia) capture Baghdad (945)</a:t>
            </a:r>
          </a:p>
          <a:p>
            <a:pPr lvl="2"/>
            <a:r>
              <a:rPr lang="en-US" dirty="0" smtClean="0"/>
              <a:t>Caliphs become puppets as </a:t>
            </a:r>
            <a:r>
              <a:rPr lang="en-US" dirty="0" err="1" smtClean="0"/>
              <a:t>Buyids</a:t>
            </a:r>
            <a:r>
              <a:rPr lang="en-US" dirty="0" smtClean="0"/>
              <a:t> become sultans</a:t>
            </a:r>
          </a:p>
          <a:p>
            <a:pPr lvl="1"/>
            <a:r>
              <a:rPr lang="en-US" dirty="0" err="1" smtClean="0"/>
              <a:t>Buyids</a:t>
            </a:r>
            <a:r>
              <a:rPr lang="en-US" dirty="0" smtClean="0"/>
              <a:t> overthrown in 1055 by Seljuk Turks</a:t>
            </a:r>
          </a:p>
          <a:p>
            <a:pPr lvl="2"/>
            <a:r>
              <a:rPr lang="en-US" dirty="0" smtClean="0"/>
              <a:t>Turks=Sunni</a:t>
            </a:r>
          </a:p>
          <a:p>
            <a:pPr lvl="2"/>
            <a:r>
              <a:rPr lang="en-US" dirty="0" smtClean="0"/>
              <a:t>Purge Shi’a officials and rid government of Shi’a influences under the </a:t>
            </a:r>
            <a:r>
              <a:rPr lang="en-US" dirty="0" err="1" smtClean="0"/>
              <a:t>Buyids</a:t>
            </a:r>
            <a:endParaRPr lang="en-US" dirty="0" smtClean="0"/>
          </a:p>
          <a:p>
            <a:pPr lvl="2"/>
            <a:r>
              <a:rPr lang="en-US" dirty="0" smtClean="0"/>
              <a:t>Restore land to Abbasids, settling Asia Minor (Anatolia/Turkey)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Abbasids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1220s, Mongols invade from east</a:t>
            </a:r>
          </a:p>
          <a:p>
            <a:pPr lvl="1"/>
            <a:r>
              <a:rPr lang="en-US" dirty="0" smtClean="0"/>
              <a:t>Led by </a:t>
            </a:r>
            <a:r>
              <a:rPr lang="en-US" dirty="0" err="1" smtClean="0"/>
              <a:t>Chinggis</a:t>
            </a:r>
            <a:r>
              <a:rPr lang="en-US" dirty="0" smtClean="0"/>
              <a:t> (Genghis) Khan</a:t>
            </a:r>
          </a:p>
          <a:p>
            <a:pPr lvl="1"/>
            <a:r>
              <a:rPr lang="en-US" dirty="0" smtClean="0"/>
              <a:t>Destroy </a:t>
            </a:r>
            <a:r>
              <a:rPr lang="en-US" dirty="0" err="1" smtClean="0"/>
              <a:t>Turko</a:t>
            </a:r>
            <a:r>
              <a:rPr lang="en-US" dirty="0" smtClean="0"/>
              <a:t>-Persian kingdoms east of Baghdad</a:t>
            </a:r>
          </a:p>
          <a:p>
            <a:pPr lvl="1"/>
            <a:r>
              <a:rPr lang="en-US" dirty="0" smtClean="0"/>
              <a:t>Grandson, </a:t>
            </a:r>
            <a:r>
              <a:rPr lang="en-US" dirty="0" err="1" smtClean="0"/>
              <a:t>Hulegu</a:t>
            </a:r>
            <a:r>
              <a:rPr lang="en-US" dirty="0" smtClean="0"/>
              <a:t>, takes Baghdad</a:t>
            </a:r>
          </a:p>
          <a:p>
            <a:pPr lvl="2"/>
            <a:r>
              <a:rPr lang="en-US" dirty="0" smtClean="0"/>
              <a:t>Executes last (37</a:t>
            </a:r>
            <a:r>
              <a:rPr lang="en-US" baseline="30000" dirty="0" smtClean="0"/>
              <a:t>th</a:t>
            </a:r>
            <a:r>
              <a:rPr lang="en-US" dirty="0" smtClean="0"/>
              <a:t>) caliph in 1258</a:t>
            </a:r>
          </a:p>
          <a:p>
            <a:pPr lvl="1"/>
            <a:r>
              <a:rPr lang="en-US" dirty="0" smtClean="0"/>
              <a:t>Mongols continue west, defeated by </a:t>
            </a:r>
            <a:r>
              <a:rPr lang="en-US" dirty="0" err="1" smtClean="0"/>
              <a:t>Mamluks</a:t>
            </a:r>
            <a:endParaRPr lang="en-US" dirty="0" smtClean="0"/>
          </a:p>
          <a:p>
            <a:pPr lvl="2"/>
            <a:r>
              <a:rPr lang="en-US" dirty="0" smtClean="0"/>
              <a:t>Turkish slaves who ruled Egypt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Knights from Europe decide to take Biblical Holy Land</a:t>
            </a:r>
          </a:p>
          <a:p>
            <a:r>
              <a:rPr lang="en-US" dirty="0" smtClean="0"/>
              <a:t>Divisions within Abbasid empire make empire vulnerable</a:t>
            </a:r>
          </a:p>
          <a:p>
            <a:r>
              <a:rPr lang="en-US" dirty="0" smtClean="0"/>
              <a:t>Eight crusades over 200 years (1096-1291)</a:t>
            </a:r>
          </a:p>
          <a:p>
            <a:pPr lvl="1"/>
            <a:r>
              <a:rPr lang="en-US" dirty="0" smtClean="0"/>
              <a:t>First: 1096-1099, Jerusalem taken, Jews and Muslims massacred</a:t>
            </a:r>
          </a:p>
          <a:p>
            <a:pPr lvl="1"/>
            <a:r>
              <a:rPr lang="en-US" dirty="0" smtClean="0"/>
              <a:t>Muslim leader Salah-</a:t>
            </a:r>
            <a:r>
              <a:rPr lang="en-US" dirty="0" err="1" smtClean="0"/>
              <a:t>ud</a:t>
            </a:r>
            <a:r>
              <a:rPr lang="en-US" dirty="0" smtClean="0"/>
              <a:t>-Din (Saladin) unites Muslims and </a:t>
            </a:r>
            <a:r>
              <a:rPr lang="en-US" dirty="0" err="1" smtClean="0"/>
              <a:t>reconquers</a:t>
            </a:r>
            <a:r>
              <a:rPr lang="en-US" dirty="0" smtClean="0"/>
              <a:t> Holy Land </a:t>
            </a:r>
          </a:p>
          <a:p>
            <a:pPr lvl="1"/>
            <a:r>
              <a:rPr lang="en-US" dirty="0" smtClean="0"/>
              <a:t>Last Crusader kingdom falls at Acre in 1291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pages 155-56 to list and explain the impacts that the Crusades had on the Europeans</a:t>
            </a:r>
          </a:p>
          <a:p>
            <a:pPr lvl="1"/>
            <a:r>
              <a:rPr lang="en-US" dirty="0" smtClean="0"/>
              <a:t>Weaponry</a:t>
            </a:r>
          </a:p>
          <a:p>
            <a:pPr lvl="1"/>
            <a:r>
              <a:rPr lang="en-US" dirty="0" smtClean="0"/>
              <a:t>Fortifications</a:t>
            </a:r>
          </a:p>
          <a:p>
            <a:pPr lvl="1"/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Recovery of Greek learning</a:t>
            </a:r>
          </a:p>
          <a:p>
            <a:pPr lvl="1"/>
            <a:r>
              <a:rPr lang="en-US" dirty="0" smtClean="0"/>
              <a:t>Arabic (Indian) numerals, decimal</a:t>
            </a:r>
          </a:p>
          <a:p>
            <a:pPr lvl="1"/>
            <a:r>
              <a:rPr lang="en-US" dirty="0" smtClean="0"/>
              <a:t>Rugs and textiles (tapestries)</a:t>
            </a:r>
          </a:p>
          <a:p>
            <a:pPr lvl="1"/>
            <a:r>
              <a:rPr lang="en-US" dirty="0" smtClean="0"/>
              <a:t>Words, games, chivalry, ballads, foods </a:t>
            </a:r>
          </a:p>
          <a:p>
            <a:r>
              <a:rPr lang="en-US" dirty="0" smtClean="0"/>
              <a:t>Muslims have very little interest in culture of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Women 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143000"/>
            <a:ext cx="8858250" cy="55562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words: Harem and veil</a:t>
            </a:r>
          </a:p>
          <a:p>
            <a:pPr lvl="1"/>
            <a:r>
              <a:rPr lang="en-US" dirty="0" smtClean="0"/>
              <a:t>WHY???</a:t>
            </a:r>
          </a:p>
          <a:p>
            <a:pPr lvl="1"/>
            <a:r>
              <a:rPr lang="en-US" dirty="0" smtClean="0"/>
              <a:t>Subjugation and seclusion</a:t>
            </a:r>
          </a:p>
          <a:p>
            <a:pPr lvl="1"/>
            <a:r>
              <a:rPr lang="en-US" dirty="0" smtClean="0"/>
              <a:t>Wives and concubines restricted to part of palace</a:t>
            </a:r>
          </a:p>
          <a:p>
            <a:pPr lvl="2"/>
            <a:r>
              <a:rPr lang="en-US" dirty="0" smtClean="0"/>
              <a:t>Slaves freed by bearing healthy sons</a:t>
            </a:r>
          </a:p>
          <a:p>
            <a:r>
              <a:rPr lang="en-US" dirty="0" smtClean="0"/>
              <a:t>Eunuchs</a:t>
            </a:r>
          </a:p>
          <a:p>
            <a:r>
              <a:rPr lang="en-US" dirty="0" smtClean="0"/>
              <a:t>Slave concubines and servants have more freedom than free wives</a:t>
            </a:r>
          </a:p>
          <a:p>
            <a:pPr lvl="1"/>
            <a:r>
              <a:rPr lang="en-US" dirty="0" smtClean="0"/>
              <a:t>Go to market, unveiled</a:t>
            </a:r>
          </a:p>
          <a:p>
            <a:r>
              <a:rPr lang="en-US" dirty="0" smtClean="0"/>
              <a:t>Lower class women</a:t>
            </a:r>
          </a:p>
          <a:p>
            <a:pPr lvl="1"/>
            <a:r>
              <a:rPr lang="en-US" dirty="0" smtClean="0"/>
              <a:t>Married at puberty (age 9)</a:t>
            </a:r>
          </a:p>
          <a:p>
            <a:pPr lvl="1"/>
            <a:r>
              <a:rPr lang="en-US" dirty="0" smtClean="0"/>
              <a:t>Devote lives to household and husband</a:t>
            </a:r>
          </a:p>
          <a:p>
            <a:pPr lvl="1"/>
            <a:r>
              <a:rPr lang="en-US" dirty="0" smtClean="0"/>
              <a:t>Helped family economy (wave, raised silkworms) </a:t>
            </a:r>
            <a:r>
              <a:rPr lang="en-US" i="1" dirty="0" smtClean="0"/>
              <a:t>at home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190626"/>
            <a:ext cx="8842375" cy="55086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Mosques</a:t>
            </a:r>
          </a:p>
          <a:p>
            <a:r>
              <a:rPr lang="en-US" dirty="0" smtClean="0"/>
              <a:t>Science and Math</a:t>
            </a:r>
          </a:p>
          <a:p>
            <a:pPr lvl="1"/>
            <a:r>
              <a:rPr lang="en-US" dirty="0" smtClean="0"/>
              <a:t>Recovery of Greek learning</a:t>
            </a:r>
          </a:p>
          <a:p>
            <a:pPr lvl="2"/>
            <a:r>
              <a:rPr lang="en-US" dirty="0" smtClean="0"/>
              <a:t>Library at Alexandria burnt, Islamic and Jewish scholars translate and backup texts, apply ideas</a:t>
            </a:r>
          </a:p>
          <a:p>
            <a:pPr lvl="1"/>
            <a:r>
              <a:rPr lang="en-US" dirty="0" smtClean="0"/>
              <a:t>Trigonometry (sin, cosine, tangent)</a:t>
            </a:r>
          </a:p>
          <a:p>
            <a:pPr lvl="1"/>
            <a:r>
              <a:rPr lang="en-US" dirty="0" smtClean="0"/>
              <a:t>Astronomy</a:t>
            </a:r>
          </a:p>
          <a:p>
            <a:pPr lvl="1"/>
            <a:r>
              <a:rPr lang="en-US" dirty="0" smtClean="0"/>
              <a:t>Mapmaking</a:t>
            </a:r>
          </a:p>
          <a:p>
            <a:pPr lvl="1"/>
            <a:r>
              <a:rPr lang="en-US" dirty="0" smtClean="0"/>
              <a:t>Anatomy and ethics</a:t>
            </a:r>
          </a:p>
          <a:p>
            <a:pPr lvl="1"/>
            <a:r>
              <a:rPr lang="en-US" dirty="0" smtClean="0"/>
              <a:t>Indian numbers</a:t>
            </a:r>
          </a:p>
          <a:p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Persian as official written language of secular society</a:t>
            </a:r>
          </a:p>
          <a:p>
            <a:pPr lvl="1"/>
            <a:r>
              <a:rPr lang="en-US" dirty="0" smtClean="0"/>
              <a:t>Arabic as official written language of religion</a:t>
            </a:r>
          </a:p>
          <a:p>
            <a:pPr lvl="1"/>
            <a:r>
              <a:rPr lang="en-US" dirty="0" smtClean="0"/>
              <a:t>Writing of histories, epics, literature, love, drama, intrigue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to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Ulama</a:t>
            </a:r>
            <a:r>
              <a:rPr lang="en-US" dirty="0" smtClean="0"/>
              <a:t> (religious scholars)</a:t>
            </a:r>
          </a:p>
          <a:p>
            <a:pPr lvl="1"/>
            <a:r>
              <a:rPr lang="en-US" dirty="0" smtClean="0"/>
              <a:t>Suspicious and hostile to non-Islamic ideas</a:t>
            </a:r>
          </a:p>
          <a:p>
            <a:pPr lvl="1"/>
            <a:r>
              <a:rPr lang="en-US" dirty="0" smtClean="0"/>
              <a:t>Greek scholars were tied to aggressive Crusaders</a:t>
            </a:r>
          </a:p>
          <a:p>
            <a:r>
              <a:rPr lang="en-US" dirty="0" smtClean="0"/>
              <a:t>Sufis</a:t>
            </a:r>
          </a:p>
          <a:p>
            <a:pPr lvl="1"/>
            <a:r>
              <a:rPr lang="en-US" dirty="0" smtClean="0"/>
              <a:t>Islamic mystics</a:t>
            </a:r>
          </a:p>
          <a:p>
            <a:pPr lvl="1"/>
            <a:r>
              <a:rPr lang="en-US" dirty="0" smtClean="0"/>
              <a:t>Sought personal union with Allah</a:t>
            </a:r>
          </a:p>
          <a:p>
            <a:pPr lvl="1"/>
            <a:r>
              <a:rPr lang="en-US" dirty="0" smtClean="0"/>
              <a:t>Healers and miracle workers</a:t>
            </a:r>
          </a:p>
          <a:p>
            <a:pPr lvl="1"/>
            <a:r>
              <a:rPr lang="en-US" dirty="0" smtClean="0"/>
              <a:t>Militant bands to convert</a:t>
            </a:r>
          </a:p>
          <a:p>
            <a:pPr lvl="1"/>
            <a:r>
              <a:rPr lang="en-US" dirty="0" smtClean="0"/>
              <a:t>Union through</a:t>
            </a:r>
          </a:p>
          <a:p>
            <a:pPr lvl="2"/>
            <a:r>
              <a:rPr lang="en-US" dirty="0" smtClean="0"/>
              <a:t>Drugs</a:t>
            </a:r>
          </a:p>
          <a:p>
            <a:pPr lvl="2"/>
            <a:r>
              <a:rPr lang="en-US" dirty="0" smtClean="0"/>
              <a:t>Songs</a:t>
            </a:r>
          </a:p>
          <a:p>
            <a:pPr lvl="2"/>
            <a:r>
              <a:rPr lang="en-US" dirty="0" smtClean="0"/>
              <a:t>Asceticism</a:t>
            </a:r>
          </a:p>
          <a:p>
            <a:pPr lvl="2"/>
            <a:r>
              <a:rPr lang="en-US" dirty="0" smtClean="0"/>
              <a:t>Bodily denial</a:t>
            </a:r>
          </a:p>
          <a:p>
            <a:pPr lvl="2"/>
            <a:r>
              <a:rPr lang="en-US" dirty="0" smtClean="0">
                <a:hlinkClick r:id="rId2"/>
              </a:rPr>
              <a:t>Dervishes</a:t>
            </a:r>
            <a:r>
              <a:rPr lang="en-US" dirty="0" smtClean="0"/>
              <a:t> (ecstatic dancing)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were the benefits of converting to Islam?</a:t>
            </a:r>
          </a:p>
          <a:p>
            <a:r>
              <a:rPr lang="en-US" dirty="0" smtClean="0"/>
              <a:t>Which social class (slave, </a:t>
            </a:r>
            <a:r>
              <a:rPr lang="en-US" dirty="0" err="1" smtClean="0"/>
              <a:t>ayan</a:t>
            </a:r>
            <a:r>
              <a:rPr lang="en-US" dirty="0" smtClean="0"/>
              <a:t>, artisans, merchants, warrior, bureaucrats, administrators, peasants) do you think was the best group to be part of? Why?</a:t>
            </a:r>
          </a:p>
          <a:p>
            <a:r>
              <a:rPr lang="en-US" dirty="0" smtClean="0"/>
              <a:t>What were some of the prevailing factors that led to the fall of:</a:t>
            </a:r>
          </a:p>
          <a:p>
            <a:pPr lvl="1"/>
            <a:r>
              <a:rPr lang="en-US" dirty="0" smtClean="0"/>
              <a:t>The Abbasids</a:t>
            </a:r>
          </a:p>
          <a:p>
            <a:pPr lvl="1"/>
            <a:r>
              <a:rPr lang="en-US" dirty="0" smtClean="0"/>
              <a:t>The Arab caliphates</a:t>
            </a:r>
          </a:p>
          <a:p>
            <a:pPr lvl="1"/>
            <a:r>
              <a:rPr lang="en-US" dirty="0" smtClean="0"/>
              <a:t>Empires in general</a:t>
            </a:r>
          </a:p>
          <a:p>
            <a:r>
              <a:rPr lang="en-US" dirty="0" smtClean="0"/>
              <a:t>How did succession create issues within the empire?</a:t>
            </a:r>
          </a:p>
          <a:p>
            <a:r>
              <a:rPr lang="en-US" dirty="0" smtClean="0"/>
              <a:t>How does the cultural exchange between the Muslims and Crusaders challenge our ideas of “western society”? </a:t>
            </a:r>
          </a:p>
          <a:p>
            <a:r>
              <a:rPr lang="en-US" dirty="0" smtClean="0"/>
              <a:t>How would Muhammad feel about the treatment of women under the Abbasid dynasty?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Pre-Islamic Arabia: The Clans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600200"/>
            <a:ext cx="8778875" cy="50831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Tribal culture</a:t>
            </a:r>
          </a:p>
          <a:p>
            <a:r>
              <a:rPr lang="en-US" dirty="0" smtClean="0"/>
              <a:t>Kin-related groups</a:t>
            </a:r>
          </a:p>
          <a:p>
            <a:r>
              <a:rPr lang="en-US" dirty="0" smtClean="0"/>
              <a:t>Highly mobile tent encampments</a:t>
            </a:r>
          </a:p>
          <a:p>
            <a:r>
              <a:rPr lang="en-US" dirty="0" smtClean="0"/>
              <a:t>Struggle for subsistence leads to strong dependence and loyalty to one’s clan</a:t>
            </a:r>
          </a:p>
          <a:p>
            <a:r>
              <a:rPr lang="en-US" dirty="0" smtClean="0"/>
              <a:t>Cooperation and support</a:t>
            </a:r>
          </a:p>
          <a:p>
            <a:pPr lvl="1"/>
            <a:r>
              <a:rPr lang="en-US" dirty="0" smtClean="0"/>
              <a:t>Worst punishment: exile</a:t>
            </a:r>
          </a:p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Clan councils of elders</a:t>
            </a:r>
          </a:p>
          <a:p>
            <a:pPr lvl="1"/>
            <a:r>
              <a:rPr lang="en-US" dirty="0" err="1" smtClean="0"/>
              <a:t>Shayks</a:t>
            </a:r>
            <a:endParaRPr lang="en-US" dirty="0" smtClean="0"/>
          </a:p>
          <a:p>
            <a:pPr lvl="2"/>
            <a:r>
              <a:rPr lang="en-US" dirty="0" smtClean="0"/>
              <a:t>Wealthy with large herds, several wives</a:t>
            </a:r>
          </a:p>
          <a:p>
            <a:pPr lvl="2"/>
            <a:r>
              <a:rPr lang="en-US" dirty="0" smtClean="0"/>
              <a:t>Dictates enforced by free warriors</a:t>
            </a:r>
          </a:p>
          <a:p>
            <a:pPr lvl="1"/>
            <a:r>
              <a:rPr lang="en-US" dirty="0" smtClean="0"/>
              <a:t>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Pre-Islamic Arabia: The Clans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Cohesion reinforced by fierce inter-clan rivalries</a:t>
            </a:r>
          </a:p>
          <a:p>
            <a:pPr lvl="1"/>
            <a:r>
              <a:rPr lang="en-US" dirty="0" smtClean="0"/>
              <a:t>Struggle over control of pastureland and oases</a:t>
            </a:r>
          </a:p>
          <a:p>
            <a:pPr lvl="2"/>
            <a:r>
              <a:rPr lang="en-US" dirty="0" smtClean="0"/>
              <a:t>Why was this such a struggle?</a:t>
            </a:r>
          </a:p>
          <a:p>
            <a:pPr lvl="1"/>
            <a:r>
              <a:rPr lang="en-US" dirty="0" smtClean="0"/>
              <a:t>Turf wars </a:t>
            </a:r>
          </a:p>
          <a:p>
            <a:pPr lvl="1"/>
            <a:r>
              <a:rPr lang="en-US" dirty="0" smtClean="0"/>
              <a:t>Honor and feuds</a:t>
            </a:r>
          </a:p>
          <a:p>
            <a:pPr lvl="2"/>
            <a:r>
              <a:rPr lang="en-US" dirty="0" smtClean="0"/>
              <a:t>Revenge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Pre-Islamic Arabia: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49" y="1600200"/>
            <a:ext cx="8747125" cy="5067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Farmers and towns emerge along west and southern Arabia</a:t>
            </a:r>
          </a:p>
          <a:p>
            <a:r>
              <a:rPr lang="en-US" dirty="0" smtClean="0"/>
              <a:t>Cities develop to participate in transcontinental trade routes</a:t>
            </a:r>
          </a:p>
          <a:p>
            <a:pPr lvl="1"/>
            <a:r>
              <a:rPr lang="en-US" dirty="0" smtClean="0"/>
              <a:t>Mecca</a:t>
            </a:r>
          </a:p>
          <a:p>
            <a:pPr lvl="2"/>
            <a:r>
              <a:rPr lang="en-US" dirty="0" smtClean="0"/>
              <a:t>Founded by Umayyad clan for </a:t>
            </a:r>
            <a:r>
              <a:rPr lang="en-US" dirty="0" err="1" smtClean="0"/>
              <a:t>Quraysh</a:t>
            </a:r>
            <a:r>
              <a:rPr lang="en-US" dirty="0" smtClean="0"/>
              <a:t> tribe, which dominated politics and commercial economy</a:t>
            </a:r>
          </a:p>
          <a:p>
            <a:pPr lvl="2"/>
            <a:r>
              <a:rPr lang="en-US" dirty="0" err="1" smtClean="0"/>
              <a:t>Ka’ba</a:t>
            </a:r>
            <a:r>
              <a:rPr lang="en-US" dirty="0" smtClean="0"/>
              <a:t> attracts pilgrims on annual basis</a:t>
            </a:r>
          </a:p>
          <a:p>
            <a:pPr lvl="3"/>
            <a:r>
              <a:rPr lang="en-US" dirty="0" smtClean="0"/>
              <a:t>Pilgrims spend money!</a:t>
            </a:r>
          </a:p>
          <a:p>
            <a:pPr lvl="1"/>
            <a:r>
              <a:rPr lang="en-US" dirty="0" smtClean="0"/>
              <a:t>Medina</a:t>
            </a:r>
          </a:p>
          <a:p>
            <a:pPr lvl="2"/>
            <a:r>
              <a:rPr lang="en-US" dirty="0" smtClean="0"/>
              <a:t>Smaller agricultural trade center growing wheat, dates</a:t>
            </a:r>
          </a:p>
          <a:p>
            <a:pPr lvl="2"/>
            <a:r>
              <a:rPr lang="en-US" dirty="0" smtClean="0"/>
              <a:t>Controlled by small </a:t>
            </a:r>
            <a:r>
              <a:rPr lang="en-US" dirty="0" err="1" smtClean="0"/>
              <a:t>bedouin</a:t>
            </a:r>
            <a:r>
              <a:rPr lang="en-US" dirty="0" smtClean="0"/>
              <a:t> and Jewish tribes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Pre-Islamic Arabia: Marriage 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496300" cy="5019675"/>
          </a:xfrm>
        </p:spPr>
        <p:txBody>
          <a:bodyPr>
            <a:normAutofit/>
          </a:bodyPr>
          <a:lstStyle/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Greater freedom and higher status</a:t>
            </a:r>
          </a:p>
          <a:p>
            <a:pPr lvl="1"/>
            <a:r>
              <a:rPr lang="en-US" dirty="0" smtClean="0"/>
              <a:t>Key economic roles (milking, weaving, raising kids)</a:t>
            </a:r>
          </a:p>
          <a:p>
            <a:pPr lvl="1"/>
            <a:r>
              <a:rPr lang="en-US" dirty="0" smtClean="0"/>
              <a:t>Matriarchal society </a:t>
            </a:r>
          </a:p>
          <a:p>
            <a:pPr lvl="2"/>
            <a:r>
              <a:rPr lang="en-US" dirty="0" smtClean="0"/>
              <a:t>Men constantly migrating</a:t>
            </a:r>
          </a:p>
          <a:p>
            <a:pPr lvl="1"/>
            <a:r>
              <a:rPr lang="en-US" dirty="0" smtClean="0"/>
              <a:t>Bride price, not dowry</a:t>
            </a:r>
          </a:p>
          <a:p>
            <a:pPr lvl="1"/>
            <a:r>
              <a:rPr lang="en-US" dirty="0" smtClean="0"/>
              <a:t>Unveiled and not secluded</a:t>
            </a:r>
          </a:p>
          <a:p>
            <a:pPr lvl="1"/>
            <a:r>
              <a:rPr lang="en-US" dirty="0" smtClean="0"/>
              <a:t>Not equal to men</a:t>
            </a:r>
          </a:p>
          <a:p>
            <a:pPr lvl="2"/>
            <a:r>
              <a:rPr lang="en-US" dirty="0" smtClean="0"/>
              <a:t>Property, inheritance, divorce favored men</a:t>
            </a:r>
          </a:p>
          <a:p>
            <a:pPr lvl="2"/>
            <a:r>
              <a:rPr lang="en-US" dirty="0" smtClean="0"/>
              <a:t>In cities, men practice polygamy and are patriarchal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Pre-Islamic Arabia: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 of Arabia fairly undeveloped</a:t>
            </a:r>
          </a:p>
          <a:p>
            <a:pPr lvl="1"/>
            <a:r>
              <a:rPr lang="en-US" dirty="0" smtClean="0"/>
              <a:t>Isolation, poverty of environment</a:t>
            </a:r>
          </a:p>
          <a:p>
            <a:pPr lvl="1"/>
            <a:r>
              <a:rPr lang="en-US" dirty="0" smtClean="0"/>
              <a:t>Oral history</a:t>
            </a:r>
          </a:p>
          <a:p>
            <a:r>
              <a:rPr lang="en-US" dirty="0" smtClean="0"/>
              <a:t>Animism, polytheism</a:t>
            </a:r>
          </a:p>
          <a:p>
            <a:r>
              <a:rPr lang="en-US" dirty="0" smtClean="0"/>
              <a:t>Supreme god/spirit, Allah</a:t>
            </a:r>
          </a:p>
          <a:p>
            <a:pPr lvl="1"/>
            <a:r>
              <a:rPr lang="en-US" dirty="0" smtClean="0"/>
              <a:t>Rarely worshipped Allah, but rather patronized less abstract spirits that “affected” daily lives</a:t>
            </a:r>
          </a:p>
          <a:p>
            <a:r>
              <a:rPr lang="en-US" dirty="0" smtClean="0"/>
              <a:t>Ethics rooted in tribal customs, not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might the trade and caravan culture of Arabia facilitate the spread of Islam?</a:t>
            </a:r>
          </a:p>
          <a:p>
            <a:r>
              <a:rPr lang="en-US" dirty="0" smtClean="0"/>
              <a:t>How do we see evidence of clan mentality in Islamic culture today?</a:t>
            </a:r>
          </a:p>
          <a:p>
            <a:r>
              <a:rPr lang="en-US" dirty="0" smtClean="0"/>
              <a:t>Muhammad will establish Islam in the city of Mecca. How do you think the Umayyad clan will respond? Why?</a:t>
            </a:r>
          </a:p>
          <a:p>
            <a:r>
              <a:rPr lang="en-US" dirty="0" smtClean="0"/>
              <a:t>Why are the roles of women surprising? Why do you think this changes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2332</Words>
  <Application>Microsoft Office PowerPoint</Application>
  <PresentationFormat>On-screen Show (4:3)</PresentationFormat>
  <Paragraphs>352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Origins and Early Spread of Islam</vt:lpstr>
      <vt:lpstr>Module 1: Pre-Islamic Arabia</vt:lpstr>
      <vt:lpstr>Pre-Islamic Arabia: Geography</vt:lpstr>
      <vt:lpstr>Pre-Islamic Arabia: The Clans</vt:lpstr>
      <vt:lpstr>Pre-Islamic Arabia: The Clans</vt:lpstr>
      <vt:lpstr>Pre-Islamic Arabia: Trade</vt:lpstr>
      <vt:lpstr>Pre-Islamic Arabia: Marriage and Family</vt:lpstr>
      <vt:lpstr>Pre-Islamic Arabia: Religion</vt:lpstr>
      <vt:lpstr>Reflection Questions</vt:lpstr>
      <vt:lpstr>Module 2: Origins of Islam</vt:lpstr>
      <vt:lpstr>Islamic Origins</vt:lpstr>
      <vt:lpstr>Establishment of Islam</vt:lpstr>
      <vt:lpstr>Beliefs of Islam</vt:lpstr>
      <vt:lpstr>Reflection Questions</vt:lpstr>
      <vt:lpstr>Module 3: The Umayyad Empire</vt:lpstr>
      <vt:lpstr>Crisis post-Muhammad</vt:lpstr>
      <vt:lpstr>Conquest</vt:lpstr>
      <vt:lpstr>Splits of the Shi’a and Sunni Sects</vt:lpstr>
      <vt:lpstr>Muslim Empire Terms</vt:lpstr>
      <vt:lpstr>Women under Early Islam</vt:lpstr>
      <vt:lpstr>Fall of the Umayyads</vt:lpstr>
      <vt:lpstr>Reflection Questions</vt:lpstr>
      <vt:lpstr>Module 4: The Abbasid Empire</vt:lpstr>
      <vt:lpstr>Early Abbasids</vt:lpstr>
      <vt:lpstr>Conversion</vt:lpstr>
      <vt:lpstr>Muslim Commercialism</vt:lpstr>
      <vt:lpstr>Social Stratification</vt:lpstr>
      <vt:lpstr>Abbasid Politics: Intrigue and Luxury</vt:lpstr>
      <vt:lpstr>Fall of the Abbasids</vt:lpstr>
      <vt:lpstr>Fall of Abbasids (cont.)</vt:lpstr>
      <vt:lpstr>Fall of Abbasids (cont.)</vt:lpstr>
      <vt:lpstr>The Crusades</vt:lpstr>
      <vt:lpstr>Impacts of the Crusades</vt:lpstr>
      <vt:lpstr>Women and Family</vt:lpstr>
      <vt:lpstr>Islamic Scholarship</vt:lpstr>
      <vt:lpstr>Reactions to Scholarship</vt:lpstr>
      <vt:lpstr>Reflection Questions</vt:lpstr>
    </vt:vector>
  </TitlesOfParts>
  <Company>Northeast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and Early Spread of Islam</dc:title>
  <dc:creator>Andrew Kiste</dc:creator>
  <cp:lastModifiedBy>Kiste, Andrew</cp:lastModifiedBy>
  <cp:revision>17</cp:revision>
  <dcterms:created xsi:type="dcterms:W3CDTF">2014-10-12T19:39:21Z</dcterms:created>
  <dcterms:modified xsi:type="dcterms:W3CDTF">2014-10-13T16:56:35Z</dcterms:modified>
</cp:coreProperties>
</file>