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B5E1-7E26-4FA2-BDB9-B2E42EF2B1AE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23D5-7EA5-4F54-BFED-E414BDC7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5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B5E1-7E26-4FA2-BDB9-B2E42EF2B1AE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23D5-7EA5-4F54-BFED-E414BDC7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04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B5E1-7E26-4FA2-BDB9-B2E42EF2B1AE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23D5-7EA5-4F54-BFED-E414BDC7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7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B5E1-7E26-4FA2-BDB9-B2E42EF2B1AE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23D5-7EA5-4F54-BFED-E414BDC7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4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B5E1-7E26-4FA2-BDB9-B2E42EF2B1AE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23D5-7EA5-4F54-BFED-E414BDC7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8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B5E1-7E26-4FA2-BDB9-B2E42EF2B1AE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23D5-7EA5-4F54-BFED-E414BDC7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6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B5E1-7E26-4FA2-BDB9-B2E42EF2B1AE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23D5-7EA5-4F54-BFED-E414BDC7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4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B5E1-7E26-4FA2-BDB9-B2E42EF2B1AE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23D5-7EA5-4F54-BFED-E414BDC7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1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B5E1-7E26-4FA2-BDB9-B2E42EF2B1AE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23D5-7EA5-4F54-BFED-E414BDC7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0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B5E1-7E26-4FA2-BDB9-B2E42EF2B1AE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23D5-7EA5-4F54-BFED-E414BDC7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8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B5E1-7E26-4FA2-BDB9-B2E42EF2B1AE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23D5-7EA5-4F54-BFED-E414BDC7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9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9B5E1-7E26-4FA2-BDB9-B2E42EF2B1AE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323D5-7EA5-4F54-BFED-E414BDC7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9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 of the Soviet Union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www.thekidswindow.co.uk/images/CMScontent/Image/berlin20wall20freed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37" y="0"/>
            <a:ext cx="9138963" cy="687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35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the Soviet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Because of Soviet reform (glasnost, Perestroika, democratization), nationalists in Soviet Union begin asking for independence</a:t>
            </a:r>
          </a:p>
          <a:p>
            <a:pPr lvl="1"/>
            <a:r>
              <a:rPr lang="en-US" dirty="0" smtClean="0"/>
              <a:t>100+ ethnic groups (Georgia, Ukraine, Moldova)</a:t>
            </a:r>
          </a:p>
          <a:p>
            <a:r>
              <a:rPr lang="en-US" dirty="0" smtClean="0"/>
              <a:t>Lithuania declares independence (1990)</a:t>
            </a:r>
          </a:p>
          <a:p>
            <a:pPr lvl="1"/>
            <a:r>
              <a:rPr lang="en-US" dirty="0" smtClean="0"/>
              <a:t>Gorbachev orders economic blockade</a:t>
            </a:r>
          </a:p>
          <a:p>
            <a:pPr lvl="1"/>
            <a:r>
              <a:rPr lang="en-US" dirty="0" smtClean="0"/>
              <a:t>Sends Soviet troops to attack in 1991</a:t>
            </a:r>
          </a:p>
          <a:p>
            <a:pPr lvl="2"/>
            <a:r>
              <a:rPr lang="en-US" dirty="0" smtClean="0"/>
              <a:t>Hurts Gorbachev’s popularity</a:t>
            </a:r>
          </a:p>
          <a:p>
            <a:r>
              <a:rPr lang="en-US" dirty="0" smtClean="0"/>
              <a:t>Boris Yeltsin becomes first president of Russian Federation</a:t>
            </a:r>
          </a:p>
          <a:p>
            <a:pPr lvl="1"/>
            <a:r>
              <a:rPr lang="en-US" dirty="0" smtClean="0"/>
              <a:t>Furious that Gorbachev had given up USSR’s direct rule</a:t>
            </a:r>
          </a:p>
        </p:txBody>
      </p:sp>
      <p:pic>
        <p:nvPicPr>
          <p:cNvPr id="6146" name="Picture 2" descr="http://t1.gstatic.com/images?q=tbn:ANd9GcTKHhlQWCGwwDyKV0pbaJslGtNJAzZd9JjFoVZLuViR76TYzejA8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308" y="3048001"/>
            <a:ext cx="1451161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48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The End of the Soviet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August Coup</a:t>
            </a:r>
          </a:p>
          <a:p>
            <a:pPr lvl="1"/>
            <a:r>
              <a:rPr lang="en-US" b="1" i="1" dirty="0" smtClean="0"/>
              <a:t>August 18, 1991: Gorbachev is arrested by supporters of Yeltsin</a:t>
            </a:r>
          </a:p>
          <a:p>
            <a:pPr lvl="1"/>
            <a:r>
              <a:rPr lang="en-US" b="1" i="1" dirty="0" smtClean="0"/>
              <a:t>Communist army invades Moscow, Russians want freedom and defend/protest for independence</a:t>
            </a:r>
          </a:p>
          <a:p>
            <a:pPr lvl="1"/>
            <a:r>
              <a:rPr lang="en-US" b="1" i="1" dirty="0" smtClean="0"/>
              <a:t>Military refuses to obey orders from communists</a:t>
            </a:r>
          </a:p>
          <a:p>
            <a:r>
              <a:rPr lang="en-US" dirty="0" smtClean="0"/>
              <a:t>Estonia and Latvia declare independence</a:t>
            </a:r>
          </a:p>
          <a:p>
            <a:r>
              <a:rPr lang="en-US" dirty="0" smtClean="0"/>
              <a:t>By December 15, all republics declared independence</a:t>
            </a:r>
          </a:p>
          <a:p>
            <a:pPr lvl="1"/>
            <a:r>
              <a:rPr lang="en-US" dirty="0" smtClean="0"/>
              <a:t>Formation of Commonwealth of Independent States (CIS), loose federation of former Soviet territories</a:t>
            </a:r>
          </a:p>
          <a:p>
            <a:r>
              <a:rPr lang="en-US" dirty="0" smtClean="0"/>
              <a:t>Gorbachev resigns on December 25, 1991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8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 Under New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Yeltsin</a:t>
            </a:r>
          </a:p>
          <a:p>
            <a:pPr lvl="1"/>
            <a:r>
              <a:rPr lang="en-US" b="1" i="1" dirty="0" smtClean="0"/>
              <a:t>“Shock therapy”: shift to free-market economics, lowering of trade barriers, removal of price controls, ended subsidies to state-owned industry</a:t>
            </a:r>
          </a:p>
          <a:p>
            <a:pPr lvl="1"/>
            <a:r>
              <a:rPr lang="en-US" dirty="0" smtClean="0"/>
              <a:t>Leads to 800% inflation, forces people out of work</a:t>
            </a:r>
          </a:p>
          <a:p>
            <a:pPr lvl="1"/>
            <a:r>
              <a:rPr lang="en-US" dirty="0" smtClean="0"/>
              <a:t>Legislators oppose Yeltsin and lock themselves inside parliament</a:t>
            </a:r>
          </a:p>
          <a:p>
            <a:pPr lvl="1"/>
            <a:r>
              <a:rPr lang="en-US" dirty="0" smtClean="0"/>
              <a:t>Chechnya</a:t>
            </a:r>
          </a:p>
          <a:p>
            <a:pPr lvl="2"/>
            <a:r>
              <a:rPr lang="en-US" dirty="0" smtClean="0"/>
              <a:t>Muslim Russian population declares independence (1991)</a:t>
            </a:r>
          </a:p>
          <a:p>
            <a:pPr lvl="2"/>
            <a:r>
              <a:rPr lang="en-US" dirty="0" smtClean="0"/>
              <a:t>Yeltsin sends 40,000 troops into republic, destroys capital</a:t>
            </a:r>
          </a:p>
          <a:p>
            <a:pPr lvl="2"/>
            <a:r>
              <a:rPr lang="en-US" dirty="0" smtClean="0"/>
              <a:t>Yeltsin resigns in 1999, names Vladimir Putin as president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92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 Under New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Putin</a:t>
            </a:r>
          </a:p>
          <a:p>
            <a:pPr lvl="1"/>
            <a:r>
              <a:rPr lang="en-US" dirty="0" smtClean="0"/>
              <a:t>Russia promises to pull out of Chechnya in 2002</a:t>
            </a:r>
          </a:p>
          <a:p>
            <a:pPr lvl="1"/>
            <a:r>
              <a:rPr lang="en-US" dirty="0" smtClean="0"/>
              <a:t>Chechen rebels seize theater in Moscow, hold hostages, killing 150 people</a:t>
            </a:r>
          </a:p>
          <a:p>
            <a:pPr lvl="1"/>
            <a:r>
              <a:rPr lang="en-US" dirty="0" smtClean="0"/>
              <a:t>Economic problems continue, thousands of homeless children</a:t>
            </a:r>
          </a:p>
          <a:p>
            <a:pPr lvl="2"/>
            <a:r>
              <a:rPr lang="en-US" dirty="0" smtClean="0"/>
              <a:t>Will democracy and capitalism continue?</a:t>
            </a:r>
          </a:p>
          <a:p>
            <a:pPr lvl="1"/>
            <a:r>
              <a:rPr lang="en-US" dirty="0" smtClean="0"/>
              <a:t>High rates of domestic violence and unemployment, population decline, low life expectancy</a:t>
            </a:r>
            <a:endParaRPr lang="en-US" dirty="0"/>
          </a:p>
        </p:txBody>
      </p:sp>
      <p:pic>
        <p:nvPicPr>
          <p:cNvPr id="7170" name="Picture 2" descr="http://t0.gstatic.com/images?q=tbn:ANd9GcQYLsbAlqgQIt386DpukFlK7-c96AOFatEu63A2_kYjzyI91ro24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385" y="5105400"/>
            <a:ext cx="1495615" cy="174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48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Soviet Policy in E. Europe and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2500"/>
          </a:bodyPr>
          <a:lstStyle/>
          <a:p>
            <a:r>
              <a:rPr lang="en-US" b="1" i="1" dirty="0" smtClean="0"/>
              <a:t>De-Stalinization</a:t>
            </a:r>
          </a:p>
          <a:p>
            <a:pPr lvl="1"/>
            <a:r>
              <a:rPr lang="en-US" b="1" i="1" dirty="0" smtClean="0"/>
              <a:t>Stalin dies in 1953, replaced by Nikita Khrushchev</a:t>
            </a:r>
          </a:p>
          <a:p>
            <a:pPr lvl="1"/>
            <a:r>
              <a:rPr lang="en-US" b="1" i="1" dirty="0" smtClean="0"/>
              <a:t>Denounces Stalin for jailing and killing loyal citizens</a:t>
            </a:r>
          </a:p>
          <a:p>
            <a:pPr lvl="1"/>
            <a:r>
              <a:rPr lang="en-US" b="1" i="1" dirty="0" smtClean="0"/>
              <a:t>Attempts to purge Stalin from the history of USSR</a:t>
            </a:r>
          </a:p>
          <a:p>
            <a:pPr lvl="2"/>
            <a:r>
              <a:rPr lang="en-US" dirty="0" smtClean="0"/>
              <a:t>Destruction of murals, pictures, statues of Stalin</a:t>
            </a:r>
          </a:p>
          <a:p>
            <a:r>
              <a:rPr lang="en-US" dirty="0" smtClean="0"/>
              <a:t>Hungary</a:t>
            </a:r>
          </a:p>
          <a:p>
            <a:pPr lvl="1"/>
            <a:r>
              <a:rPr lang="en-US" dirty="0" smtClean="0"/>
              <a:t>Begins revolting against Soviet Union</a:t>
            </a:r>
          </a:p>
          <a:p>
            <a:pPr lvl="1"/>
            <a:r>
              <a:rPr lang="en-US" dirty="0" smtClean="0"/>
              <a:t>Cuts hammer and sickle out of Soviet flag</a:t>
            </a:r>
          </a:p>
          <a:p>
            <a:pPr lvl="1"/>
            <a:r>
              <a:rPr lang="en-US" dirty="0" smtClean="0"/>
              <a:t>Renounces communism</a:t>
            </a:r>
          </a:p>
          <a:p>
            <a:pPr lvl="1"/>
            <a:r>
              <a:rPr lang="en-US" dirty="0" err="1" smtClean="0"/>
              <a:t>Imre</a:t>
            </a:r>
            <a:r>
              <a:rPr lang="en-US" dirty="0" smtClean="0"/>
              <a:t> Nagy promises free elections, demands Soviets leave</a:t>
            </a:r>
          </a:p>
          <a:p>
            <a:pPr lvl="2"/>
            <a:r>
              <a:rPr lang="en-US" dirty="0" smtClean="0"/>
              <a:t>Soviet tanks and troops enter Budapest, leads to fighting</a:t>
            </a:r>
          </a:p>
          <a:p>
            <a:pPr lvl="2"/>
            <a:r>
              <a:rPr lang="en-US" dirty="0" smtClean="0"/>
              <a:t>Nagy is executed</a:t>
            </a:r>
            <a:endParaRPr lang="en-US" dirty="0"/>
          </a:p>
        </p:txBody>
      </p:sp>
      <p:pic>
        <p:nvPicPr>
          <p:cNvPr id="1026" name="Picture 2" descr="http://t1.gstatic.com/images?q=tbn:ANd9GcS_cggBB1QHjFgzXQeABxRZ20FA-NYtykFDVwxr5GqlL1SKbnC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368" y="358140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0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Soviet Policy in E. Europe and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Czechoslovakia</a:t>
            </a:r>
          </a:p>
          <a:p>
            <a:pPr lvl="1"/>
            <a:r>
              <a:rPr lang="en-US" dirty="0" smtClean="0"/>
              <a:t>Because of Khrushchev’s inability to handle Cuban Missile Crisis, party leaders kick him out and elect Leonid Brezhnev</a:t>
            </a:r>
          </a:p>
          <a:p>
            <a:pPr lvl="2"/>
            <a:r>
              <a:rPr lang="en-US" dirty="0" smtClean="0"/>
              <a:t>Brezhnev enacts repressive domestic policies</a:t>
            </a:r>
          </a:p>
          <a:p>
            <a:pPr lvl="3"/>
            <a:r>
              <a:rPr lang="en-US" dirty="0" smtClean="0"/>
              <a:t>Limits freedom of speech, worship, secret police</a:t>
            </a:r>
          </a:p>
          <a:p>
            <a:pPr lvl="1"/>
            <a:r>
              <a:rPr lang="en-US" dirty="0" smtClean="0"/>
              <a:t>Alexander Dubcek (leader of Czechoslovakia)</a:t>
            </a:r>
          </a:p>
          <a:p>
            <a:pPr lvl="2"/>
            <a:r>
              <a:rPr lang="en-US" dirty="0" smtClean="0"/>
              <a:t>Loosens censorship, Prague Spring</a:t>
            </a:r>
          </a:p>
          <a:p>
            <a:pPr lvl="2"/>
            <a:r>
              <a:rPr lang="en-US" dirty="0" smtClean="0"/>
              <a:t>Armed forces of Warsaw Pact invade Czechoslovakia</a:t>
            </a:r>
          </a:p>
          <a:p>
            <a:pPr lvl="2"/>
            <a:r>
              <a:rPr lang="en-US" dirty="0" smtClean="0"/>
              <a:t>Brezhnev justifies invasion as the right for Soviets to prevent satellites from rejecting communism (Brezhnev Doctrine)</a:t>
            </a:r>
          </a:p>
        </p:txBody>
      </p:sp>
    </p:spTree>
    <p:extLst>
      <p:ext uri="{BB962C8B-B14F-4D97-AF65-F5344CB8AC3E}">
        <p14:creationId xmlns:p14="http://schemas.microsoft.com/office/powerpoint/2010/main" val="321092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Brinkmanship to Detente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Brinkmanship</a:t>
            </a:r>
          </a:p>
          <a:p>
            <a:pPr lvl="1"/>
            <a:r>
              <a:rPr lang="en-US" dirty="0" smtClean="0"/>
              <a:t>Cuban Missile Crisis</a:t>
            </a:r>
          </a:p>
          <a:p>
            <a:pPr lvl="1"/>
            <a:r>
              <a:rPr lang="en-US" dirty="0" smtClean="0"/>
              <a:t>Korea</a:t>
            </a:r>
          </a:p>
          <a:p>
            <a:pPr lvl="1"/>
            <a:r>
              <a:rPr lang="en-US" dirty="0" smtClean="0"/>
              <a:t>Vietnam</a:t>
            </a:r>
          </a:p>
          <a:p>
            <a:r>
              <a:rPr lang="en-US" dirty="0" smtClean="0"/>
              <a:t>Protests during Vietnam leads to backing away from confrontation against Soviet Union</a:t>
            </a:r>
          </a:p>
          <a:p>
            <a:pPr lvl="1"/>
            <a:r>
              <a:rPr lang="en-US" b="1" i="1" dirty="0" smtClean="0"/>
              <a:t>Détente: policy of lessening Cold War tensions (Nixon)</a:t>
            </a:r>
          </a:p>
          <a:p>
            <a:pPr lvl="2"/>
            <a:r>
              <a:rPr lang="en-US" dirty="0" smtClean="0"/>
              <a:t>Realpolitik: “realistic politics,” dealing with other nations in practical and flexible manner</a:t>
            </a:r>
          </a:p>
          <a:p>
            <a:r>
              <a:rPr lang="en-US" b="1" i="1" dirty="0" smtClean="0"/>
              <a:t>Nixon begins visiting communist nations</a:t>
            </a:r>
          </a:p>
          <a:p>
            <a:pPr lvl="1"/>
            <a:r>
              <a:rPr lang="en-US" b="1" i="1" dirty="0" smtClean="0"/>
              <a:t>First US president to visit communist China, recognizes as superpower</a:t>
            </a:r>
          </a:p>
          <a:p>
            <a:pPr lvl="1"/>
            <a:r>
              <a:rPr lang="en-US" b="1" i="1" dirty="0" smtClean="0"/>
              <a:t>Nixon visits USSR in 1972, signs Strategic Arms Limitation Talks (SALT I) treaty</a:t>
            </a:r>
          </a:p>
          <a:p>
            <a:r>
              <a:rPr lang="en-US" dirty="0" smtClean="0"/>
              <a:t>Carter strays from détente, leading to buildup of arms</a:t>
            </a:r>
          </a:p>
          <a:p>
            <a:r>
              <a:rPr lang="en-US" dirty="0" smtClean="0"/>
              <a:t>Reagan moves from détente, increasing defense spending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98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Soviet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Brezhnev and Politburo (ruling committee of Communist Party) crush all opposition</a:t>
            </a:r>
          </a:p>
          <a:p>
            <a:pPr lvl="1"/>
            <a:r>
              <a:rPr lang="en-US" dirty="0" smtClean="0"/>
              <a:t>Brezhnev dies in 1982</a:t>
            </a:r>
          </a:p>
          <a:p>
            <a:r>
              <a:rPr lang="en-US" dirty="0" smtClean="0"/>
              <a:t>Politburo replaces Brezhnev with Mikhail Gorbachev</a:t>
            </a:r>
          </a:p>
          <a:p>
            <a:pPr lvl="1"/>
            <a:r>
              <a:rPr lang="en-US" b="1" i="1" dirty="0" smtClean="0"/>
              <a:t>Gorbachev realizes economic and social reforms could not occur without free flow of ideas and information</a:t>
            </a:r>
          </a:p>
          <a:p>
            <a:pPr lvl="2"/>
            <a:r>
              <a:rPr lang="en-US" b="1" i="1" dirty="0" smtClean="0"/>
              <a:t>Glasnost (openness)</a:t>
            </a:r>
          </a:p>
          <a:p>
            <a:r>
              <a:rPr lang="en-US" b="1" i="1" dirty="0" smtClean="0"/>
              <a:t>Glasnost allows churches to open, releases dissidents from prison, allows publication of books by banned authors, allows critical periodicals, and criticism of public officials</a:t>
            </a:r>
          </a:p>
          <a:p>
            <a:pPr lvl="2"/>
            <a:endParaRPr lang="en-US" dirty="0"/>
          </a:p>
        </p:txBody>
      </p:sp>
      <p:pic>
        <p:nvPicPr>
          <p:cNvPr id="2050" name="Picture 2" descr="http://t1.gstatic.com/images?q=tbn:ANd9GcTpxdP-s2jVGxR-X4Gtaa2fowjr8ExkJ9YLxZgX_lJwe_r1CS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623673"/>
            <a:ext cx="1607024" cy="196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29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Reforming Soviet Economy and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Under glasnost, people complain about economic hardship</a:t>
            </a:r>
          </a:p>
          <a:p>
            <a:pPr lvl="1"/>
            <a:r>
              <a:rPr lang="en-US" b="1" i="1" dirty="0" smtClean="0"/>
              <a:t>Gorbachev blames on direct control of government</a:t>
            </a:r>
          </a:p>
          <a:p>
            <a:r>
              <a:rPr lang="en-US" b="1" i="1" dirty="0" smtClean="0"/>
              <a:t>Perestroika: economic restructuring (1985)</a:t>
            </a:r>
          </a:p>
          <a:p>
            <a:pPr lvl="1"/>
            <a:r>
              <a:rPr lang="en-US" b="1" i="1" dirty="0" smtClean="0"/>
              <a:t>Managers have more authority over farms and factories</a:t>
            </a:r>
          </a:p>
          <a:p>
            <a:pPr lvl="1"/>
            <a:r>
              <a:rPr lang="en-US" b="1" i="1" dirty="0" smtClean="0"/>
              <a:t>Private ownership of business</a:t>
            </a:r>
          </a:p>
          <a:p>
            <a:pPr lvl="1"/>
            <a:r>
              <a:rPr lang="en-US" b="1" i="1" dirty="0" smtClean="0"/>
              <a:t>Tries to make economy more efficient and productive</a:t>
            </a:r>
          </a:p>
          <a:p>
            <a:r>
              <a:rPr lang="en-US" b="1" i="1" dirty="0" smtClean="0"/>
              <a:t>Democratization: gradual opening of political system</a:t>
            </a:r>
          </a:p>
          <a:p>
            <a:pPr lvl="1"/>
            <a:r>
              <a:rPr lang="en-US" b="1" i="1" dirty="0" smtClean="0"/>
              <a:t>Soviet communism must loosen grip on society and politics</a:t>
            </a:r>
          </a:p>
          <a:p>
            <a:pPr lvl="1"/>
            <a:r>
              <a:rPr lang="en-US" b="1" i="1" dirty="0" smtClean="0"/>
              <a:t>Voters could choose people to work in government</a:t>
            </a:r>
          </a:p>
          <a:p>
            <a:r>
              <a:rPr lang="en-US" dirty="0" smtClean="0"/>
              <a:t>Foreign policy</a:t>
            </a:r>
          </a:p>
          <a:p>
            <a:pPr lvl="1"/>
            <a:r>
              <a:rPr lang="en-US" dirty="0" smtClean="0"/>
              <a:t>Intermediate-Range Nuclear Forces (INF) Treaty bans nuclear missiles with ranges of 300 to 3400 miles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71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Tourists leave E. Germany to visit Austria into W. Germany</a:t>
            </a:r>
          </a:p>
          <a:p>
            <a:pPr lvl="1"/>
            <a:r>
              <a:rPr lang="en-US" dirty="0" smtClean="0"/>
              <a:t>Thousands of E. Germans leave</a:t>
            </a:r>
          </a:p>
          <a:p>
            <a:r>
              <a:rPr lang="en-US" b="1" i="1" dirty="0" smtClean="0"/>
              <a:t>Germany completely closes borders, met by protests</a:t>
            </a:r>
          </a:p>
          <a:p>
            <a:r>
              <a:rPr lang="en-US" b="1" i="1" dirty="0" smtClean="0"/>
              <a:t>Berlin Wall falls on Nov. 9, 1989</a:t>
            </a:r>
          </a:p>
          <a:p>
            <a:r>
              <a:rPr lang="en-US" b="1" i="1" dirty="0" smtClean="0"/>
              <a:t>Reunification: merging of E. and W. Germany</a:t>
            </a:r>
          </a:p>
          <a:p>
            <a:pPr lvl="1"/>
            <a:r>
              <a:rPr lang="en-US" dirty="0" smtClean="0"/>
              <a:t>Oct. 3, 1990</a:t>
            </a:r>
          </a:p>
          <a:p>
            <a:pPr lvl="1"/>
            <a:r>
              <a:rPr lang="en-US" dirty="0" smtClean="0"/>
              <a:t>E. Germany is extremely poor and in ruins</a:t>
            </a:r>
          </a:p>
        </p:txBody>
      </p:sp>
    </p:spTree>
    <p:extLst>
      <p:ext uri="{BB962C8B-B14F-4D97-AF65-F5344CB8AC3E}">
        <p14:creationId xmlns:p14="http://schemas.microsoft.com/office/powerpoint/2010/main" val="296243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www.english-online.at/places/berlin-wall/berlin-wall-from-west-berl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67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marxist.com/images/stories/history/berlin_wall/the_fall_of_the_berlin_wall_19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831"/>
            <a:ext cx="9144000" cy="6893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53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768</Words>
  <Application>Microsoft Office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End of the Soviet Union</vt:lpstr>
      <vt:lpstr>Soviet Policy in E. Europe and China</vt:lpstr>
      <vt:lpstr>Soviet Policy in E. Europe and China</vt:lpstr>
      <vt:lpstr>From Brinkmanship to Detente</vt:lpstr>
      <vt:lpstr>Changes in Soviet Leadership</vt:lpstr>
      <vt:lpstr>Reforming Soviet Economy and Politics</vt:lpstr>
      <vt:lpstr>Germany</vt:lpstr>
      <vt:lpstr>PowerPoint Presentation</vt:lpstr>
      <vt:lpstr>PowerPoint Presentation</vt:lpstr>
      <vt:lpstr>PowerPoint Presentation</vt:lpstr>
      <vt:lpstr>The End of the Soviet Union</vt:lpstr>
      <vt:lpstr>The End of the Soviet Union</vt:lpstr>
      <vt:lpstr>Russia Under New Leadership</vt:lpstr>
      <vt:lpstr>Russia Under New Leadership</vt:lpstr>
    </vt:vector>
  </TitlesOfParts>
  <Company>Guilford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 of the Soviet Union</dc:title>
  <dc:creator>Kiste, Andrew</dc:creator>
  <cp:lastModifiedBy>Kiste, Andrew</cp:lastModifiedBy>
  <cp:revision>10</cp:revision>
  <dcterms:created xsi:type="dcterms:W3CDTF">2011-12-21T14:02:51Z</dcterms:created>
  <dcterms:modified xsi:type="dcterms:W3CDTF">2012-05-24T19:37:07Z</dcterms:modified>
</cp:coreProperties>
</file>