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9" r:id="rId4"/>
    <p:sldId id="270" r:id="rId5"/>
    <p:sldId id="271" r:id="rId6"/>
    <p:sldId id="258" r:id="rId7"/>
    <p:sldId id="259" r:id="rId8"/>
    <p:sldId id="260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61" r:id="rId17"/>
    <p:sldId id="279" r:id="rId18"/>
    <p:sldId id="262" r:id="rId19"/>
    <p:sldId id="263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64" r:id="rId29"/>
    <p:sldId id="265" r:id="rId30"/>
    <p:sldId id="288" r:id="rId31"/>
    <p:sldId id="289" r:id="rId32"/>
    <p:sldId id="290" r:id="rId33"/>
    <p:sldId id="291" r:id="rId34"/>
    <p:sldId id="292" r:id="rId35"/>
    <p:sldId id="266" r:id="rId36"/>
    <p:sldId id="267" r:id="rId37"/>
    <p:sldId id="299" r:id="rId38"/>
    <p:sldId id="293" r:id="rId39"/>
    <p:sldId id="294" r:id="rId40"/>
    <p:sldId id="295" r:id="rId41"/>
    <p:sldId id="296" r:id="rId42"/>
    <p:sldId id="297" r:id="rId43"/>
    <p:sldId id="298" r:id="rId44"/>
    <p:sldId id="268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2B9D5D8E-2E75-447E-AEB4-DCB87317A958}" type="datetimeFigureOut">
              <a:rPr lang="en-US" smtClean="0"/>
              <a:pPr/>
              <a:t>5/14/2012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1C7D7041-CA95-44C7-917D-F7F5AEA410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9D5D8E-2E75-447E-AEB4-DCB87317A958}" type="datetimeFigureOut">
              <a:rPr lang="en-US" smtClean="0"/>
              <a:pPr/>
              <a:t>5/14/2012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7D7041-CA95-44C7-917D-F7F5AEA410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9D5D8E-2E75-447E-AEB4-DCB87317A958}" type="datetimeFigureOut">
              <a:rPr lang="en-US" smtClean="0"/>
              <a:pPr/>
              <a:t>5/14/2012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7D7041-CA95-44C7-917D-F7F5AEA410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9D5D8E-2E75-447E-AEB4-DCB87317A958}" type="datetimeFigureOut">
              <a:rPr lang="en-US" smtClean="0"/>
              <a:pPr/>
              <a:t>5/14/2012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7D7041-CA95-44C7-917D-F7F5AEA410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2B9D5D8E-2E75-447E-AEB4-DCB87317A958}" type="datetimeFigureOut">
              <a:rPr lang="en-US" smtClean="0"/>
              <a:pPr/>
              <a:t>5/14/2012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1C7D7041-CA95-44C7-917D-F7F5AEA410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9D5D8E-2E75-447E-AEB4-DCB87317A958}" type="datetimeFigureOut">
              <a:rPr lang="en-US" smtClean="0"/>
              <a:pPr/>
              <a:t>5/14/2012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1C7D7041-CA95-44C7-917D-F7F5AEA410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9D5D8E-2E75-447E-AEB4-DCB87317A958}" type="datetimeFigureOut">
              <a:rPr lang="en-US" smtClean="0"/>
              <a:pPr/>
              <a:t>5/14/2012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1C7D7041-CA95-44C7-917D-F7F5AEA410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9D5D8E-2E75-447E-AEB4-DCB87317A958}" type="datetimeFigureOut">
              <a:rPr lang="en-US" smtClean="0"/>
              <a:pPr/>
              <a:t>5/14/2012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7D7041-CA95-44C7-917D-F7F5AEA410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9D5D8E-2E75-447E-AEB4-DCB87317A958}" type="datetimeFigureOut">
              <a:rPr lang="en-US" smtClean="0"/>
              <a:pPr/>
              <a:t>5/14/2012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7D7041-CA95-44C7-917D-F7F5AEA410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2B9D5D8E-2E75-447E-AEB4-DCB87317A958}" type="datetimeFigureOut">
              <a:rPr lang="en-US" smtClean="0"/>
              <a:pPr/>
              <a:t>5/14/2012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1C7D7041-CA95-44C7-917D-F7F5AEA410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2B9D5D8E-2E75-447E-AEB4-DCB87317A958}" type="datetimeFigureOut">
              <a:rPr lang="en-US" smtClean="0"/>
              <a:pPr/>
              <a:t>5/14/2012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1C7D7041-CA95-44C7-917D-F7F5AEA410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2B9D5D8E-2E75-447E-AEB4-DCB87317A958}" type="datetimeFigureOut">
              <a:rPr lang="en-US" smtClean="0"/>
              <a:pPr/>
              <a:t>5/14/2012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1C7D7041-CA95-44C7-917D-F7F5AEA410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worldwar2facts.org/wp-content/uploads/2011/07/German-Planes-Battle-of-Britain.jpg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European Theater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8801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http://upload.wikimedia.org/wikipedia/en/thumb/9/9f/Bombing_of_London.jpg/220px-Bombing_of_Lond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1728"/>
            <a:ext cx="8153400" cy="6856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57436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German Planes Battle of Britain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-8628"/>
            <a:ext cx="8763000" cy="6864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55729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http://www.battleofbritainbeacon.org/history/images/introduction/CH1500L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" y="512"/>
            <a:ext cx="8906301" cy="6834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13071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http://t3.gstatic.com/images?q=tbn:ANd9GcR-_8D12b0XjBGAScHntYusOEVROErLgJmkhZXrchIdFrrBvuAMehvrCk4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1374" y="762000"/>
            <a:ext cx="9128078" cy="5330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51953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http://upload.wikimedia.org/wikipedia/commons/thumb/5/54/Battle_of_britain_air_observer.jpg/300px-Battle_of_britain_air_observ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23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18260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http://www.battleofbritainbeacon.org/history/images/aircraft-spottersL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292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33760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Mediterranean and e. Europe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46236"/>
            <a:ext cx="9144000" cy="5211763"/>
          </a:xfrm>
        </p:spPr>
        <p:txBody>
          <a:bodyPr>
            <a:normAutofit/>
          </a:bodyPr>
          <a:lstStyle/>
          <a:p>
            <a:r>
              <a:rPr lang="en-US" dirty="0" smtClean="0"/>
              <a:t>North Africa</a:t>
            </a:r>
          </a:p>
          <a:p>
            <a:pPr lvl="1"/>
            <a:r>
              <a:rPr lang="en-US" dirty="0" smtClean="0"/>
              <a:t>Mussolini attacks British-controlled Egypt</a:t>
            </a:r>
          </a:p>
          <a:p>
            <a:pPr lvl="2"/>
            <a:r>
              <a:rPr lang="en-US" dirty="0" smtClean="0"/>
              <a:t>Suez Canal is key to reaching oil fields</a:t>
            </a:r>
          </a:p>
          <a:p>
            <a:pPr lvl="1"/>
            <a:r>
              <a:rPr lang="en-US" dirty="0" smtClean="0"/>
              <a:t>In Feb. 1941, British capture 130,000 Italians</a:t>
            </a:r>
          </a:p>
          <a:p>
            <a:pPr lvl="2"/>
            <a:r>
              <a:rPr lang="en-US" dirty="0" smtClean="0"/>
              <a:t>Hitler sends tank force (</a:t>
            </a:r>
            <a:r>
              <a:rPr lang="en-US" dirty="0" err="1" smtClean="0"/>
              <a:t>Afrika</a:t>
            </a:r>
            <a:r>
              <a:rPr lang="en-US" dirty="0" smtClean="0"/>
              <a:t> </a:t>
            </a:r>
            <a:r>
              <a:rPr lang="en-US" dirty="0" err="1" smtClean="0"/>
              <a:t>Korps</a:t>
            </a:r>
            <a:r>
              <a:rPr lang="en-US" dirty="0" smtClean="0"/>
              <a:t> under Erwin Rommel) to help</a:t>
            </a:r>
          </a:p>
          <a:p>
            <a:pPr lvl="1"/>
            <a:r>
              <a:rPr lang="en-US" dirty="0" smtClean="0"/>
              <a:t>Britain retreats, then attacks, driving Rommel back</a:t>
            </a:r>
          </a:p>
          <a:p>
            <a:pPr lvl="2"/>
            <a:r>
              <a:rPr lang="en-US" dirty="0" smtClean="0"/>
              <a:t>Rommel ends up pushing back and drives British out (“Desert Fox”)</a:t>
            </a:r>
          </a:p>
          <a:p>
            <a:pPr lvl="1"/>
            <a:r>
              <a:rPr lang="en-US" dirty="0" smtClean="0"/>
              <a:t>Rommel eventually gets crushed by Gen. Dwight D. Eisenhower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46628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 descr="http://www.toycollector.com/hwdphotos/upload_tinymce/thumbnails/3598%20LRD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" y="-17060"/>
            <a:ext cx="7924800" cy="6823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57727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Mediterranean and e. Europe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Balkans</a:t>
            </a:r>
          </a:p>
          <a:p>
            <a:pPr lvl="1"/>
            <a:r>
              <a:rPr lang="en-US" dirty="0" smtClean="0"/>
              <a:t>Hitler decides to invade the Soviets, but first needs to take over Balkan countries</a:t>
            </a:r>
          </a:p>
          <a:p>
            <a:pPr lvl="2"/>
            <a:r>
              <a:rPr lang="en-US" dirty="0" smtClean="0"/>
              <a:t>Persuades Bulgaria, Romania, Hungary to join Axis Powers</a:t>
            </a:r>
          </a:p>
          <a:p>
            <a:pPr lvl="2"/>
            <a:r>
              <a:rPr lang="en-US" dirty="0" smtClean="0"/>
              <a:t>Greece and Yugoslavia refuse, side with Britain</a:t>
            </a:r>
          </a:p>
          <a:p>
            <a:pPr lvl="1"/>
            <a:r>
              <a:rPr lang="en-US" dirty="0" smtClean="0"/>
              <a:t>Hitler invades Greece and Yugoslavia and captures them within 14 days</a:t>
            </a:r>
          </a:p>
          <a:p>
            <a:pPr lvl="2"/>
            <a:r>
              <a:rPr lang="en-US" dirty="0" smtClean="0"/>
              <a:t>Flies the swastika from the acropolis</a:t>
            </a:r>
          </a:p>
        </p:txBody>
      </p:sp>
    </p:spTree>
    <p:extLst>
      <p:ext uri="{BB962C8B-B14F-4D97-AF65-F5344CB8AC3E}">
        <p14:creationId xmlns:p14="http://schemas.microsoft.com/office/powerpoint/2010/main" xmlns="" val="2235773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Mediterranean and e. Europe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Soviet Union</a:t>
            </a:r>
          </a:p>
          <a:p>
            <a:pPr lvl="1"/>
            <a:r>
              <a:rPr lang="en-US" dirty="0" smtClean="0"/>
              <a:t>“</a:t>
            </a:r>
            <a:r>
              <a:rPr lang="en-US" smtClean="0"/>
              <a:t>Operation </a:t>
            </a:r>
            <a:r>
              <a:rPr lang="en-US" smtClean="0"/>
              <a:t>Barbarossa</a:t>
            </a:r>
            <a:r>
              <a:rPr lang="en-US" dirty="0" smtClean="0"/>
              <a:t>”</a:t>
            </a:r>
          </a:p>
          <a:p>
            <a:pPr lvl="1"/>
            <a:r>
              <a:rPr lang="en-US" dirty="0" smtClean="0"/>
              <a:t>Surprises the Soviets on June 22, 1941</a:t>
            </a:r>
          </a:p>
          <a:p>
            <a:pPr lvl="1"/>
            <a:r>
              <a:rPr lang="en-US" dirty="0" smtClean="0"/>
              <a:t>Germans push 500 miles to interior</a:t>
            </a:r>
          </a:p>
          <a:p>
            <a:pPr lvl="1"/>
            <a:r>
              <a:rPr lang="en-US" dirty="0" smtClean="0"/>
              <a:t>Scorched-Earth strategy as Soviets flee</a:t>
            </a:r>
          </a:p>
          <a:p>
            <a:pPr lvl="1"/>
            <a:r>
              <a:rPr lang="en-US" dirty="0" smtClean="0"/>
              <a:t>Germany destroys storehouses of food</a:t>
            </a:r>
          </a:p>
          <a:p>
            <a:pPr lvl="2"/>
            <a:r>
              <a:rPr lang="en-US" dirty="0" smtClean="0"/>
              <a:t>People starve, eat cows, horses, cats, dogs, crows, rats</a:t>
            </a:r>
          </a:p>
          <a:p>
            <a:pPr lvl="1"/>
            <a:r>
              <a:rPr lang="en-US" dirty="0" smtClean="0"/>
              <a:t>Soviets resist German advances under </a:t>
            </a:r>
            <a:r>
              <a:rPr lang="en-US" dirty="0" err="1" smtClean="0"/>
              <a:t>Georgi</a:t>
            </a:r>
            <a:r>
              <a:rPr lang="en-US" dirty="0" smtClean="0"/>
              <a:t> Zhukov</a:t>
            </a:r>
          </a:p>
          <a:p>
            <a:pPr lvl="2"/>
            <a:r>
              <a:rPr lang="en-US" dirty="0" smtClean="0"/>
              <a:t>Germans lose 500,000 soldiers between Oct. 2, 1941 and Mar. 1943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30664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The Soviets and Germany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Nonaggression pact between USSR and Germany</a:t>
            </a:r>
          </a:p>
          <a:p>
            <a:r>
              <a:rPr lang="en-US" dirty="0" smtClean="0"/>
              <a:t>Both agree to split Poland</a:t>
            </a:r>
          </a:p>
          <a:p>
            <a:pPr lvl="1"/>
            <a:r>
              <a:rPr lang="en-US" dirty="0" smtClean="0"/>
              <a:t>USSR gets Finland, Lithuania, Latvia, and Estonia</a:t>
            </a:r>
          </a:p>
          <a:p>
            <a:r>
              <a:rPr lang="en-US" dirty="0" smtClean="0"/>
              <a:t>Hitler invades Poland on 9/1/1939</a:t>
            </a:r>
          </a:p>
          <a:p>
            <a:pPr lvl="1"/>
            <a:r>
              <a:rPr lang="en-US" dirty="0" smtClean="0"/>
              <a:t>Tanks, bombing raids</a:t>
            </a:r>
          </a:p>
          <a:p>
            <a:r>
              <a:rPr lang="en-US" dirty="0" smtClean="0"/>
              <a:t>France and Britain declare war on Germany on 9/3/1939</a:t>
            </a:r>
          </a:p>
          <a:p>
            <a:pPr lvl="1"/>
            <a:r>
              <a:rPr lang="en-US" dirty="0" smtClean="0"/>
              <a:t>Germany annexes w. Poland</a:t>
            </a:r>
          </a:p>
          <a:p>
            <a:r>
              <a:rPr lang="en-US" dirty="0" smtClean="0"/>
              <a:t>Blitzkrieg (“lightning war”)</a:t>
            </a:r>
          </a:p>
          <a:p>
            <a:pPr lvl="1"/>
            <a:r>
              <a:rPr lang="en-US" dirty="0" smtClean="0"/>
              <a:t>Fast moving airplanes and tanks, massive infantry forces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79413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 descr="http://t2.gstatic.com/images?q=tbn:ANd9GcT9_VYdp3ApA35YjdXAH04VbyPNrU3N897eXskTPEZ1SvYgF_mDcvQfa0_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82553"/>
            <a:ext cx="9144000" cy="6923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4343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 descr="http://historywarsweapons.com/wp-content/uploads/image/OperationBarbarossa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9144000" cy="5832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8237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 descr="http://www.historyplace.com/worldwar2/ww2-pix/russi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5137" cy="5649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93382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 descr="http://cdn.theatlantic.com/static/infocus/ww2_6/s_w01_01268-3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549" y="533400"/>
            <a:ext cx="9148549" cy="600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92213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 descr="http://cdn.theatlantic.com/static/infocus/ww2_6/s_w02_986058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228600"/>
            <a:ext cx="9144000" cy="6448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50606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 descr="http://cdn.theatlantic.com/static/infocus/ww2_6/s_w03_107210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9333" y="374176"/>
            <a:ext cx="9163334" cy="6143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4186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 descr="http://cdn.theatlantic.com/static/infocus/ww2_6/s_w06_111061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04800"/>
            <a:ext cx="9144000" cy="6219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16917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2" name="Picture 2" descr="http://www.spartacus.schoolnet.co.uk/RUSbarbar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2" y="-37925"/>
            <a:ext cx="9140588" cy="689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93730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The US ends isolationism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Roosevelt asks Congress to allow the Allies to buy American arms in 1939</a:t>
            </a:r>
          </a:p>
          <a:p>
            <a:pPr lvl="1"/>
            <a:r>
              <a:rPr lang="en-US" dirty="0" smtClean="0"/>
              <a:t>Lend-Lease Act (March 1941) allows lending and leasing arms to any nation vital to the US</a:t>
            </a:r>
          </a:p>
          <a:p>
            <a:pPr lvl="1"/>
            <a:r>
              <a:rPr lang="en-US" dirty="0" smtClean="0"/>
              <a:t>US Navy escorts British ships carrying US arms in 1941</a:t>
            </a:r>
          </a:p>
          <a:p>
            <a:r>
              <a:rPr lang="en-US" dirty="0" smtClean="0"/>
              <a:t>Atlantic Charter</a:t>
            </a:r>
          </a:p>
          <a:p>
            <a:pPr lvl="1"/>
            <a:r>
              <a:rPr lang="en-US" dirty="0" smtClean="0"/>
              <a:t>Allows free trade among nations and right of people to choose their own government</a:t>
            </a:r>
          </a:p>
          <a:p>
            <a:r>
              <a:rPr lang="en-US" dirty="0" smtClean="0"/>
              <a:t>German U-Boat fires on US destroyer, which fires back</a:t>
            </a:r>
          </a:p>
          <a:p>
            <a:pPr lvl="1"/>
            <a:r>
              <a:rPr lang="en-US" dirty="0" smtClean="0"/>
              <a:t>Begins a naval war between Germany and the 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98376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Battle for Stalingrad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8/23/42: Luftwaffe begins bombing Stalingrad</a:t>
            </a:r>
          </a:p>
          <a:p>
            <a:r>
              <a:rPr lang="en-US" dirty="0" smtClean="0"/>
              <a:t>By early November, Germany controls 90% of city</a:t>
            </a:r>
          </a:p>
          <a:p>
            <a:r>
              <a:rPr lang="en-US" dirty="0" smtClean="0"/>
              <a:t>Soviet troops capture and surround Stalingrad, trapping Germans</a:t>
            </a:r>
          </a:p>
          <a:p>
            <a:pPr lvl="1"/>
            <a:r>
              <a:rPr lang="en-US" dirty="0" smtClean="0"/>
              <a:t>2/2/43: 90,000 German troops surrender</a:t>
            </a:r>
          </a:p>
          <a:p>
            <a:pPr lvl="2"/>
            <a:r>
              <a:rPr lang="en-US" dirty="0" smtClean="0"/>
              <a:t>All that was left of 330,000 troops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91149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historymartinez.files.wordpress.com/2011/01/blitzkrie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905608"/>
            <a:ext cx="9144000" cy="4923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59226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6" name="Picture 2" descr="http://t0.gstatic.com/images?q=tbn:ANd9GcQttohBQAcmm54HiT-WKHAYB7GsGTXWa9QNbuS3EjG_FepfFlJ7Ol1JQK4lc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60728" y="888242"/>
            <a:ext cx="9204728" cy="5131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54827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0" name="Picture 2" descr="http://econc10.bu.edu/economic_systems/NatIdentity/images/battle1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7734"/>
            <a:ext cx="8534400" cy="6827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2678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3554" name="Picture 2" descr="http://www.pbs.org/behindcloseddoors/tmp_assets/ep2b-img1_lr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457200"/>
            <a:ext cx="9130211" cy="6077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11812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4578" name="Picture 2" descr="http://www.spartacus.schoolnet.co.uk/RUSstalingrad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0149" y="0"/>
            <a:ext cx="9181209" cy="678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27204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5602" name="Picture 2" descr="http://www.awesomestories.com/images/user/be7172957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5000" y="-91017"/>
            <a:ext cx="5105400" cy="6949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35211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Fall of Italy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King Victor Emmanuel III has Mussolini arrested (7/10/43)</a:t>
            </a:r>
          </a:p>
          <a:p>
            <a:r>
              <a:rPr lang="en-US" dirty="0" smtClean="0"/>
              <a:t>Italy surrenders in war on 9/3/43</a:t>
            </a:r>
          </a:p>
          <a:p>
            <a:r>
              <a:rPr lang="en-US" dirty="0" smtClean="0"/>
              <a:t>Germany tries to help Italy, but retreats</a:t>
            </a:r>
          </a:p>
          <a:p>
            <a:r>
              <a:rPr lang="en-US" dirty="0" smtClean="0"/>
              <a:t>Mussolini is trying to get into Germany</a:t>
            </a:r>
          </a:p>
          <a:p>
            <a:pPr lvl="1"/>
            <a:r>
              <a:rPr lang="en-US" dirty="0" smtClean="0"/>
              <a:t>He is shot and killed, his body hung in Milan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80388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D-Day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Eisenhower plans to lead a force on 6/6/44 to coast of Normandy (NW France)</a:t>
            </a:r>
          </a:p>
          <a:p>
            <a:r>
              <a:rPr lang="en-US" dirty="0" smtClean="0"/>
              <a:t>British, American, French, Canadian troops fight onto 60-mile stretch of beach</a:t>
            </a:r>
          </a:p>
          <a:p>
            <a:pPr lvl="1"/>
            <a:r>
              <a:rPr lang="en-US" dirty="0" smtClean="0"/>
              <a:t>Germans dig in with machine guns, rocket launchers, cannons</a:t>
            </a:r>
          </a:p>
          <a:p>
            <a:pPr lvl="1"/>
            <a:r>
              <a:rPr lang="en-US" dirty="0" smtClean="0"/>
              <a:t>2700 Americans killed</a:t>
            </a:r>
          </a:p>
          <a:p>
            <a:r>
              <a:rPr lang="en-US" dirty="0" smtClean="0"/>
              <a:t>Allies hold the beachhead led by </a:t>
            </a:r>
            <a:r>
              <a:rPr lang="en-US" dirty="0" err="1" smtClean="0"/>
              <a:t>Gnl</a:t>
            </a:r>
            <a:r>
              <a:rPr lang="en-US" dirty="0" smtClean="0"/>
              <a:t>. George Patton</a:t>
            </a:r>
            <a:endParaRPr lang="en-US" dirty="0"/>
          </a:p>
        </p:txBody>
      </p:sp>
      <p:pic>
        <p:nvPicPr>
          <p:cNvPr id="32770" name="Picture 2" descr="http://t1.gstatic.com/images?q=tbn:ANd9GcQC4opKg3XFI6f0ZJUveucMieF8BRF6q_ou7G8L60zAslpRkM8U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171" r="20148" b="30427"/>
          <a:stretch/>
        </p:blipFill>
        <p:spPr bwMode="auto">
          <a:xfrm>
            <a:off x="0" y="-4549"/>
            <a:ext cx="1201003" cy="1683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2772" name="Picture 4" descr="http://t1.gstatic.com/images?q=tbn:ANd9GcTtdIXJG3Otwf6dVfuFPBD6iTO09Jy5r5V8ieTK_4u0siFWLwWJyA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363" t="10727" r="11330" b="14278"/>
          <a:stretch/>
        </p:blipFill>
        <p:spPr bwMode="auto">
          <a:xfrm>
            <a:off x="7848600" y="5428155"/>
            <a:ext cx="1313597" cy="1429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27927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3794" name="Picture 2" descr="http://www.cromwell-intl.com/travel/france/normandy/pictures/785px-Allied_Invasion_Forc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31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01259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6626" name="Picture 2" descr="http://www.highrock.com/JohnGBurkhalter/beachlanding_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838200"/>
            <a:ext cx="9227889" cy="5241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34063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7650" name="Picture 2" descr="http://upload.wikimedia.org/wikipedia/commons/thumb/f/f4/1944_NormandyLST.jpg/300px-1944_NormandyLS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921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21822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://www.motorcycle.com/gallery/video.php/d/32849-5/07-garson-blitzkrieg-wwii-mctroopconvo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7964" y="533400"/>
            <a:ext cx="9151961" cy="5742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64509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8674" name="Picture 2" descr="http://www.daughtersofd-day.com/images/d-day_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70353" cy="6887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66221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9698" name="Picture 2" descr="http://0.tqn.com/d/history1900s/1/0/E/1/dday3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219929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57179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22" name="Picture 2" descr="http://scm-l3.technorati.com/11/06/06/44441/large-d-day-anniversary.jpg?t=201106060117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0613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93872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1746" name="Picture 2" descr="http://inapcache.boston.com/universal/site_graphics/blogs/bigpicture/dday_06_07/d23_0p0126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609" y="0"/>
            <a:ext cx="911838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97422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Surrender of Germany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Battle of the Bulge is lost by Germany</a:t>
            </a:r>
          </a:p>
          <a:p>
            <a:r>
              <a:rPr lang="en-US" dirty="0" smtClean="0"/>
              <a:t>Allies roll tanks across Rhine River in March of 1945</a:t>
            </a:r>
          </a:p>
          <a:p>
            <a:r>
              <a:rPr lang="en-US" dirty="0" smtClean="0"/>
              <a:t>Allies approach Berlin from west, Soviets from the east</a:t>
            </a:r>
          </a:p>
          <a:p>
            <a:r>
              <a:rPr lang="en-US" dirty="0" smtClean="0"/>
              <a:t>Soviets begin attacking berlin in April with bombing raids</a:t>
            </a:r>
          </a:p>
          <a:p>
            <a:r>
              <a:rPr lang="en-US" dirty="0" smtClean="0"/>
              <a:t>Hitler commits suicide in a bunker</a:t>
            </a:r>
          </a:p>
          <a:p>
            <a:r>
              <a:rPr lang="en-US" dirty="0" smtClean="0"/>
              <a:t>Third Reich surrenders on May 7, 1945 (VE Day)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96181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4818" name="Picture 2" descr="http://static.newworldencyclopedia.org/thumb/8/8e/Battle_of_the_Bulge.jpg/300px-Battle_of_the_Bul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5922" y="-31831"/>
            <a:ext cx="9159922" cy="6906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1668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5842" name="Picture 2" descr="http://www.thegeminigeek.com/wp-content/uploads/2010/09/Battle-Of-The-Bulge-En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196" y="0"/>
            <a:ext cx="912580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20847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6866" name="Picture 2" descr="http://t1.gstatic.com/images?q=tbn:ANd9GcQ2kxUXfBm3mVel0X1t9XvGYl8IY2zowiDZpI1XAOmHqaS1FsJQeHMI6eulj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1373" y="305"/>
            <a:ext cx="9155373" cy="6857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32719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7890" name="Picture 2" descr="http://news.bbc.co.uk/nol/shared/spl/hi/pop_ups/05/uk_ve_day_newspapers/img/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0600" y="-75063"/>
            <a:ext cx="6934200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18793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8914" name="Picture 2" descr="http://www.toronto.ca/archives/images/f1257_sA_it019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373" y="63"/>
            <a:ext cx="9132627" cy="6857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63627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http://www.frugal-cafe.com/public_html/frugal-blog/frugal-cafe-blogzone/wp-content/uploads/2010/12/london-bombed-blitz-19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9144000" cy="6581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41895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9938" name="Picture 2" descr="http://www.toronto.ca/archives/images/s0340_ss0008_fl0050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257" y="1"/>
            <a:ext cx="910874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76975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62" name="Picture 2" descr="http://upload.wikimedia.org/wikipedia/en/thumb/0/0d/VE_DAY_Piccadily_1945.jpg/200px-VE_DAY_Piccadily_194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13889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1986" name="Picture 2" descr="http://www.nytstore.com/assets/images/extralarge/NSAP931_EXT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905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11694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The Soviets and Germany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Stalin sends troops to occupy e. Poland on 9/17/1939</a:t>
            </a:r>
          </a:p>
          <a:p>
            <a:pPr lvl="1"/>
            <a:r>
              <a:rPr lang="en-US" dirty="0" smtClean="0"/>
              <a:t>Annexes Lithuania, Latvia, Estonia</a:t>
            </a:r>
          </a:p>
          <a:p>
            <a:r>
              <a:rPr lang="en-US" dirty="0" smtClean="0"/>
              <a:t>Finland fiercely defends themselves</a:t>
            </a:r>
          </a:p>
          <a:p>
            <a:pPr lvl="1"/>
            <a:r>
              <a:rPr lang="en-US" dirty="0" smtClean="0"/>
              <a:t>Soldiers on skis</a:t>
            </a:r>
          </a:p>
          <a:p>
            <a:pPr lvl="1"/>
            <a:r>
              <a:rPr lang="en-US" dirty="0" smtClean="0"/>
              <a:t>Soviets end up winning, force Finns to surrender</a:t>
            </a:r>
          </a:p>
          <a:p>
            <a:r>
              <a:rPr lang="en-US" dirty="0" smtClean="0"/>
              <a:t>Hitler launches attack on Denmark and Norway on 4/9/1940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50729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Fall of France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Germans sneak into France</a:t>
            </a:r>
          </a:p>
          <a:p>
            <a:r>
              <a:rPr lang="en-US" dirty="0" smtClean="0"/>
              <a:t>Britain saves French soldiers by picking them up with boats on coast</a:t>
            </a:r>
          </a:p>
          <a:p>
            <a:r>
              <a:rPr lang="en-US" dirty="0" smtClean="0"/>
              <a:t>Germany takes France on 6/22/1940</a:t>
            </a:r>
          </a:p>
          <a:p>
            <a:r>
              <a:rPr lang="en-US" dirty="0" smtClean="0"/>
              <a:t>Charles de Gaulle sets up government in London, determined to reconquer France</a:t>
            </a:r>
            <a:endParaRPr lang="en-US" dirty="0"/>
          </a:p>
        </p:txBody>
      </p:sp>
      <p:pic>
        <p:nvPicPr>
          <p:cNvPr id="4098" name="Picture 2" descr="http://upload.wikimedia.org/wikipedia/commons/thumb/2/27/De_Gaulle-OWI.jpg/200px-De_Gaulle-OW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07155" y="4572000"/>
            <a:ext cx="1905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45082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Battle of Britain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33600"/>
            <a:ext cx="7391400" cy="38100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British Prime Minister Winston Churchill refuses to surrender</a:t>
            </a:r>
          </a:p>
          <a:p>
            <a:r>
              <a:rPr lang="en-US" dirty="0" smtClean="0"/>
              <a:t>Hitler plans to destroy Royal Air Force (RAF) and then land soldiers on shores of England</a:t>
            </a:r>
          </a:p>
          <a:p>
            <a:pPr lvl="1"/>
            <a:r>
              <a:rPr lang="en-US" dirty="0" smtClean="0"/>
              <a:t>Germany’s Luftwaffe (air force) begins bombing London (1940)</a:t>
            </a:r>
          </a:p>
          <a:p>
            <a:r>
              <a:rPr lang="en-US" dirty="0" smtClean="0"/>
              <a:t>RAF fights back against Luftwaffe with new technology</a:t>
            </a:r>
          </a:p>
          <a:p>
            <a:pPr lvl="1"/>
            <a:r>
              <a:rPr lang="en-US" dirty="0" smtClean="0"/>
              <a:t>Radar</a:t>
            </a:r>
          </a:p>
          <a:p>
            <a:pPr lvl="1"/>
            <a:r>
              <a:rPr lang="en-US" dirty="0" smtClean="0"/>
              <a:t>Enigma (code-making machine)</a:t>
            </a:r>
          </a:p>
          <a:p>
            <a:r>
              <a:rPr lang="en-US" dirty="0" smtClean="0"/>
              <a:t>Luftwaffe begins bombing Britain at night</a:t>
            </a:r>
          </a:p>
          <a:p>
            <a:pPr lvl="1"/>
            <a:r>
              <a:rPr lang="en-US" dirty="0" smtClean="0"/>
              <a:t>Citizens take shelter in subways, air-raid shelters, basements</a:t>
            </a:r>
          </a:p>
          <a:p>
            <a:r>
              <a:rPr lang="en-US" dirty="0" smtClean="0"/>
              <a:t>Hitler gives up on 5/10/41 to focus on Mediterranean and E. Europe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0774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http://spitfiresite.com/uploaded_images/london-blitz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0"/>
            <a:ext cx="8453651" cy="6871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21013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119</TotalTime>
  <Words>713</Words>
  <Application>Microsoft Office PowerPoint</Application>
  <PresentationFormat>On-screen Show (4:3)</PresentationFormat>
  <Paragraphs>92</Paragraphs>
  <Slides>52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3" baseType="lpstr">
      <vt:lpstr>Foundry</vt:lpstr>
      <vt:lpstr>The European Theater</vt:lpstr>
      <vt:lpstr>The Soviets and Germany</vt:lpstr>
      <vt:lpstr>Slide 3</vt:lpstr>
      <vt:lpstr>Slide 4</vt:lpstr>
      <vt:lpstr>Slide 5</vt:lpstr>
      <vt:lpstr>The Soviets and Germany</vt:lpstr>
      <vt:lpstr>Fall of France</vt:lpstr>
      <vt:lpstr>Battle of Britain</vt:lpstr>
      <vt:lpstr>Slide 9</vt:lpstr>
      <vt:lpstr>Slide 10</vt:lpstr>
      <vt:lpstr>Slide 11</vt:lpstr>
      <vt:lpstr>Slide 12</vt:lpstr>
      <vt:lpstr>Slide 13</vt:lpstr>
      <vt:lpstr>Slide 14</vt:lpstr>
      <vt:lpstr>Slide 15</vt:lpstr>
      <vt:lpstr>Mediterranean and e. Europe</vt:lpstr>
      <vt:lpstr>Slide 17</vt:lpstr>
      <vt:lpstr>Mediterranean and e. Europe</vt:lpstr>
      <vt:lpstr>Mediterranean and e. Europe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The US ends isolationism</vt:lpstr>
      <vt:lpstr>Battle for Stalingrad</vt:lpstr>
      <vt:lpstr>Slide 30</vt:lpstr>
      <vt:lpstr>Slide 31</vt:lpstr>
      <vt:lpstr>Slide 32</vt:lpstr>
      <vt:lpstr>Slide 33</vt:lpstr>
      <vt:lpstr>Slide 34</vt:lpstr>
      <vt:lpstr>Fall of Italy</vt:lpstr>
      <vt:lpstr>D-Day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Surrender of Germany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</vt:vector>
  </TitlesOfParts>
  <Company>Guilford County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European Theater</dc:title>
  <dc:creator>Kiste, Andrea N</dc:creator>
  <cp:lastModifiedBy>Andrea</cp:lastModifiedBy>
  <cp:revision>11</cp:revision>
  <dcterms:created xsi:type="dcterms:W3CDTF">2011-12-15T23:23:24Z</dcterms:created>
  <dcterms:modified xsi:type="dcterms:W3CDTF">2012-05-14T10:23:45Z</dcterms:modified>
</cp:coreProperties>
</file>