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303" r:id="rId4"/>
    <p:sldId id="304" r:id="rId5"/>
    <p:sldId id="305" r:id="rId6"/>
    <p:sldId id="309" r:id="rId7"/>
    <p:sldId id="310" r:id="rId8"/>
    <p:sldId id="311" r:id="rId9"/>
    <p:sldId id="312" r:id="rId10"/>
    <p:sldId id="313" r:id="rId11"/>
    <p:sldId id="314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293" r:id="rId49"/>
    <p:sldId id="294" r:id="rId50"/>
    <p:sldId id="295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EC93-499B-4763-B834-B91959DBD968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0E45-42D3-452D-A766-425D8CCAD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82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EC93-499B-4763-B834-B91959DBD968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0E45-42D3-452D-A766-425D8CCAD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94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EC93-499B-4763-B834-B91959DBD968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0E45-42D3-452D-A766-425D8CCAD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6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EC93-499B-4763-B834-B91959DBD968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0E45-42D3-452D-A766-425D8CCAD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04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EC93-499B-4763-B834-B91959DBD968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0E45-42D3-452D-A766-425D8CCAD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8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EC93-499B-4763-B834-B91959DBD968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0E45-42D3-452D-A766-425D8CCAD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37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EC93-499B-4763-B834-B91959DBD968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0E45-42D3-452D-A766-425D8CCAD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91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EC93-499B-4763-B834-B91959DBD968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0E45-42D3-452D-A766-425D8CCAD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56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EC93-499B-4763-B834-B91959DBD968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0E45-42D3-452D-A766-425D8CCAD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EC93-499B-4763-B834-B91959DBD968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0E45-42D3-452D-A766-425D8CCAD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60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EC93-499B-4763-B834-B91959DBD968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0E45-42D3-452D-A766-425D8CCAD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67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4EC93-499B-4763-B834-B91959DBD968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C0E45-42D3-452D-A766-425D8CCAD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4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//upload.wikimedia.org/wikipedia/commons/5/50/Se_de_Lisboa_Frente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//upload.wikimedia.org/wikipedia/commons/e/e8/Tournai_JPG001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//upload.wikimedia.org/wikipedia/commons/3/3e/Angouleme_cathedral_StPierre_a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//upload.wikimedia.org/wikipedia/commons/5/51/Gotic3d2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commons/b/bf/AmiensDB363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//upload.wikimedia.org/wikipedia/commons/2/2c/WellsCathPlanDehio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//upload.wikimedia.org/wikipedia/commons/e/e1/Reims_Kathedrale.jp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//upload.wikimedia.org/wikipedia/commons/a/ad/Cath%C3%A9drale_de_Reims_int%C3%A9rieur.jp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//upload.wikimedia.org/wikipedia/commons/1/1d/Gothic-Cathedral-parts002.jp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upload.wikimedia.org/wikipedia/commons/1/19/Bad_Doberan_M%C3%BCnster_(11)_2006-09-24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//upload.wikimedia.org/wikipedia/commons/6/69/BatalhaFacade1.jp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//upload.wikimedia.org/wikipedia/commons/f/f5/Sainte_chapelle_-_Upper_level.jpg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//upload.wikimedia.org/wikipedia/commons/2/2b/Fa%C3%A7ade_du_Palais_des_Papes.jpg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//upload.wikimedia.org/wikipedia/commons/1/19/BraganzaCastle1.jpg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//upload.wikimedia.org/wikipedia/commons/0/02/Chateau_d_Abbadie.jpg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//upload.wikimedia.org/wikipedia/commons/3/31/Monreale_photo_ru_Sibeaster14.jpg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//upload.wikimedia.org/wikipedia/commons/d/d9/Lorenzetti_amb.effect2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//upload.wikimedia.org/wikipedia/commons/7/7a/Wilton_diptych.jpg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//upload.wikimedia.org/wikipedia/commons/2/28/L'abb%C3%A9_M%C3%A9na_et_le_Christ_01.JPG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//upload.wikimedia.org/wikipedia/commons/d/d2/LindisfarneFol27rIncipitMatt.jpg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//upload.wikimedia.org/wikipedia/commons/e/e7/Moralia_in_Job_MS_dragonslayer.jpg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//upload.wikimedia.org/wikipedia/commons/d/d3/Coronation_Gospels_-_St_John.png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//upload.wikimedia.org/wikipedia/commons/9/92/BambergApocalypseFolio025vAngelWithLittleBook.JPG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upload.wikimedia.org/wikipedia/commons/f/f4/Wga_12c_illuminated_manuscripts_Mary_Magdalen_announcing_the_resurrection.jpg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//upload.wikimedia.org/wikipedia/commons/d/de/Reconstruction_of_the_temple_of_Jerusalem.jpg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//upload.wikimedia.org/wikipedia/commons/f/f0/Duccio_maesta1021.jpg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upload.wikimedia.org/wikipedia/commons/2/21/Meester_van_Catharina_van_Kleef_-_Getijdenboek_van_de_Meester_van_Catharina_van_Kleef4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upload.wikimedia.org/wikipedia/commons/b/bc/Unicorn_annunciation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Medieval Church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03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of Faith: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Problems in the church lead to attempted reform</a:t>
            </a:r>
          </a:p>
          <a:p>
            <a:pPr lvl="1"/>
            <a:r>
              <a:rPr lang="en-US" b="1" dirty="0" smtClean="0"/>
              <a:t>Priests are illiterate, immoral, political (not religious)</a:t>
            </a:r>
          </a:p>
          <a:p>
            <a:pPr lvl="1"/>
            <a:r>
              <a:rPr lang="en-US" b="1" dirty="0" smtClean="0"/>
              <a:t>Priests marry and have families (against rules)</a:t>
            </a:r>
          </a:p>
          <a:p>
            <a:pPr lvl="1"/>
            <a:r>
              <a:rPr lang="en-US" b="1" dirty="0" smtClean="0"/>
              <a:t>Bishops sell positions in church (simony/benefice)</a:t>
            </a:r>
          </a:p>
          <a:p>
            <a:pPr lvl="1"/>
            <a:r>
              <a:rPr lang="en-US" b="1" dirty="0" smtClean="0"/>
              <a:t>Kings appoint bishops, not pope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26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Theology of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Bible/mass in Latin</a:t>
            </a:r>
          </a:p>
          <a:p>
            <a:pPr lvl="1"/>
            <a:r>
              <a:rPr lang="en-US" dirty="0" smtClean="0"/>
              <a:t>Lay not literate in Latin, after Germanic invasions, most people are completely illiterate</a:t>
            </a:r>
          </a:p>
          <a:p>
            <a:pPr lvl="1"/>
            <a:r>
              <a:rPr lang="en-US" dirty="0" smtClean="0"/>
              <a:t>Why does this give the Church the upper hand?</a:t>
            </a:r>
          </a:p>
          <a:p>
            <a:r>
              <a:rPr lang="en-US" dirty="0" smtClean="0"/>
              <a:t>Excommunication</a:t>
            </a:r>
          </a:p>
          <a:p>
            <a:r>
              <a:rPr lang="en-US" dirty="0" smtClean="0"/>
              <a:t>“Faith and works”</a:t>
            </a:r>
          </a:p>
          <a:p>
            <a:r>
              <a:rPr lang="en-US" dirty="0" smtClean="0"/>
              <a:t>Sacraments</a:t>
            </a:r>
          </a:p>
          <a:p>
            <a:r>
              <a:rPr lang="en-US" dirty="0" smtClean="0"/>
              <a:t>Indulgences/Purgatory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864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Medieval Art and Architecture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Romanesque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“Like Roman”</a:t>
            </a:r>
          </a:p>
          <a:p>
            <a:r>
              <a:rPr lang="en-US" dirty="0" smtClean="0"/>
              <a:t>500s-900s</a:t>
            </a:r>
          </a:p>
          <a:p>
            <a:r>
              <a:rPr lang="en-US" dirty="0" smtClean="0">
                <a:effectLst/>
              </a:rPr>
              <a:t>Massive quality, its thick walls, round arches, sturdy, groin vaults, large towers and decorative arcading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475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karenswhimsy.com/public-domain-images/romanesque-architecture/images/romanesque-architectur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-76200"/>
            <a:ext cx="5112220" cy="721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16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File:Se de Lisboa Frent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0977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63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File:Tournai JPG0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6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File:Angouleme cathedral StPierre 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-1"/>
            <a:ext cx="5396583" cy="693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60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historyforkids.org/learn/medieval/architecture/pictures/vezelayfr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453160" cy="685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61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burgundyeye.com/images/uploads/main/11151788541FS-church-romanesqu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1" y="0"/>
            <a:ext cx="9093198" cy="681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86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Byzantine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15400" cy="5562600"/>
          </a:xfrm>
        </p:spPr>
        <p:txBody>
          <a:bodyPr>
            <a:normAutofit/>
          </a:bodyPr>
          <a:lstStyle/>
          <a:p>
            <a:r>
              <a:rPr lang="en-US" b="1" dirty="0" smtClean="0"/>
              <a:t>Rome divided (395)</a:t>
            </a:r>
          </a:p>
          <a:p>
            <a:r>
              <a:rPr lang="en-US" b="1" dirty="0" smtClean="0"/>
              <a:t>Justinian (527)</a:t>
            </a:r>
          </a:p>
          <a:p>
            <a:pPr lvl="1"/>
            <a:r>
              <a:rPr lang="en-US" b="1" dirty="0" smtClean="0"/>
              <a:t>Restores Rome</a:t>
            </a:r>
          </a:p>
          <a:p>
            <a:pPr lvl="1"/>
            <a:r>
              <a:rPr lang="en-US" b="1" dirty="0" smtClean="0"/>
              <a:t>Absolute power over state </a:t>
            </a:r>
            <a:r>
              <a:rPr lang="en-US" b="1" i="1" dirty="0" smtClean="0"/>
              <a:t>and</a:t>
            </a:r>
            <a:r>
              <a:rPr lang="en-US" b="1" dirty="0" smtClean="0"/>
              <a:t> </a:t>
            </a:r>
            <a:r>
              <a:rPr lang="en-US" b="1" dirty="0" smtClean="0"/>
              <a:t>church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7833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Gothic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Cathedrals, “cities of God”</a:t>
            </a:r>
          </a:p>
          <a:p>
            <a:pPr lvl="1"/>
            <a:r>
              <a:rPr lang="en-US" dirty="0" smtClean="0"/>
              <a:t>800s-1100s</a:t>
            </a:r>
          </a:p>
          <a:p>
            <a:pPr lvl="1"/>
            <a:r>
              <a:rPr lang="en-US" dirty="0" smtClean="0"/>
              <a:t>Large churches built in city areas</a:t>
            </a:r>
          </a:p>
          <a:p>
            <a:pPr lvl="1"/>
            <a:r>
              <a:rPr lang="en-US" dirty="0" smtClean="0"/>
              <a:t>Filled with riches that Christians could offer</a:t>
            </a:r>
          </a:p>
          <a:p>
            <a:pPr lvl="1"/>
            <a:r>
              <a:rPr lang="en-US" dirty="0" smtClean="0"/>
              <a:t>Gothic: from Germanic tribe of Goths</a:t>
            </a:r>
          </a:p>
          <a:p>
            <a:pPr lvl="2"/>
            <a:r>
              <a:rPr lang="en-US" dirty="0" smtClean="0"/>
              <a:t>Cathedrals stretch up as if reaching to heaven</a:t>
            </a:r>
          </a:p>
          <a:p>
            <a:pPr lvl="2"/>
            <a:r>
              <a:rPr lang="en-US" dirty="0" smtClean="0"/>
              <a:t>Stained glass windows, ribbed vaults, flying buttresses, pointed arches, tall spires</a:t>
            </a:r>
          </a:p>
          <a:p>
            <a:pPr lvl="2"/>
            <a:r>
              <a:rPr lang="en-US" dirty="0" smtClean="0"/>
              <a:t>Sculpture, wood carvings, vaulted ceilings</a:t>
            </a:r>
          </a:p>
          <a:p>
            <a:pPr lvl="2"/>
            <a:r>
              <a:rPr lang="en-US" dirty="0" smtClean="0"/>
              <a:t>Meant to inspire worshipper with magnificence of God</a:t>
            </a:r>
          </a:p>
        </p:txBody>
      </p:sp>
    </p:spTree>
    <p:extLst>
      <p:ext uri="{BB962C8B-B14F-4D97-AF65-F5344CB8AC3E}">
        <p14:creationId xmlns:p14="http://schemas.microsoft.com/office/powerpoint/2010/main" val="171551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File:Gotic3d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16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File:AmiensDB36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64" y="1447800"/>
            <a:ext cx="917564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25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File:WellsCathPlanDehi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57200"/>
            <a:ext cx="10134600" cy="608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3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www.athenapub.com/st-denis-amb-28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7977954" cy="681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43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upload.wikimedia.org/wikipedia/commons/thumb/7/71/Koelner_Dom_Innenraum.jpg/220px-Koelner_Dom_Innenra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-1905"/>
            <a:ext cx="4419600" cy="697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63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File:Reims Kathedral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19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File:Cathédrale de Reims intérieu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25400"/>
            <a:ext cx="5105400" cy="680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69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File:Gothic-Cathedral-parts00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588" y="0"/>
            <a:ext cx="5919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89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File:Bad Doberan Münster (11) 2006-09-2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06400" cy="606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64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Church Divided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Christianity different in E. and W. part of Rome</a:t>
            </a:r>
          </a:p>
          <a:p>
            <a:pPr lvl="1"/>
            <a:r>
              <a:rPr lang="en-US" b="1" dirty="0" smtClean="0"/>
              <a:t>Due to distance, lack of contact</a:t>
            </a:r>
          </a:p>
          <a:p>
            <a:r>
              <a:rPr lang="en-US" b="1" dirty="0" smtClean="0"/>
              <a:t>Eastern Christianity (Orthodox Church)</a:t>
            </a:r>
          </a:p>
          <a:p>
            <a:pPr lvl="1"/>
            <a:r>
              <a:rPr lang="en-US" dirty="0" smtClean="0"/>
              <a:t>Early Church fathers</a:t>
            </a:r>
          </a:p>
          <a:p>
            <a:pPr lvl="2"/>
            <a:r>
              <a:rPr lang="en-US" dirty="0" smtClean="0"/>
              <a:t>St. Basil (357) preaches </a:t>
            </a:r>
            <a:r>
              <a:rPr lang="en-US" b="1" dirty="0" smtClean="0"/>
              <a:t>lack of material goods, humble</a:t>
            </a:r>
          </a:p>
          <a:p>
            <a:pPr lvl="2"/>
            <a:r>
              <a:rPr lang="en-US" dirty="0" smtClean="0"/>
              <a:t>St. John Chrysostom (398-404) is patriarch/leading bishop of east</a:t>
            </a:r>
          </a:p>
          <a:p>
            <a:pPr lvl="1"/>
            <a:r>
              <a:rPr lang="en-US" b="1" dirty="0" smtClean="0"/>
              <a:t>Emperor Leo III bans use of icons (730)</a:t>
            </a:r>
          </a:p>
          <a:p>
            <a:r>
              <a:rPr lang="en-US" b="1" dirty="0" smtClean="0"/>
              <a:t>Western Christianity (Roman Catholic Church)</a:t>
            </a:r>
          </a:p>
          <a:p>
            <a:pPr lvl="1"/>
            <a:r>
              <a:rPr lang="en-US" b="1" dirty="0" smtClean="0"/>
              <a:t>Pope supports use of icons, excommunicates emperor</a:t>
            </a:r>
          </a:p>
          <a:p>
            <a:r>
              <a:rPr lang="en-US" dirty="0" smtClean="0"/>
              <a:t>Theodora (wife of Justinian) restores icons in 843</a:t>
            </a:r>
          </a:p>
          <a:p>
            <a:r>
              <a:rPr lang="en-US" b="1" dirty="0" smtClean="0"/>
              <a:t>Churches compete for converts</a:t>
            </a:r>
          </a:p>
        </p:txBody>
      </p:sp>
    </p:spTree>
    <p:extLst>
      <p:ext uri="{BB962C8B-B14F-4D97-AF65-F5344CB8AC3E}">
        <p14:creationId xmlns:p14="http://schemas.microsoft.com/office/powerpoint/2010/main" val="343317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File:BatalhaFacade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27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web.kyoto-inet.or.jp/org/orion/img/hst/pcd04-7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82" y="457200"/>
            <a:ext cx="9129200" cy="607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43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File:Sainte chapelle - Upper leve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84"/>
            <a:ext cx="9144000" cy="683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6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smtClean="0"/>
              <a:t>Other forms of Gothic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1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File:Façade du Palais des Pape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3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66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File:BraganzaCastle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92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File:Chateau d Abbadi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66746" cy="515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38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Medieval Art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Classical style</a:t>
            </a:r>
          </a:p>
          <a:p>
            <a:r>
              <a:rPr lang="en-US" dirty="0" smtClean="0"/>
              <a:t>Religious background</a:t>
            </a:r>
          </a:p>
          <a:p>
            <a:r>
              <a:rPr lang="en-US" dirty="0" smtClean="0"/>
              <a:t>2 dimensional</a:t>
            </a:r>
          </a:p>
          <a:p>
            <a:r>
              <a:rPr lang="en-US" dirty="0" smtClean="0"/>
              <a:t>Insular art</a:t>
            </a:r>
          </a:p>
          <a:p>
            <a:pPr lvl="1"/>
            <a:r>
              <a:rPr lang="en-US" dirty="0" smtClean="0"/>
              <a:t>Curvy, decorative in writing</a:t>
            </a:r>
          </a:p>
          <a:p>
            <a:r>
              <a:rPr lang="en-US" dirty="0" smtClean="0"/>
              <a:t>Poorly detailed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55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File:Monreale photo ru Sibeaster1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88"/>
            <a:ext cx="5461000" cy="685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10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File:Lorenzetti amb.effect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990600"/>
            <a:ext cx="9137181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68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 and Western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4864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Middle Ages: aka medieval period, 500-1500</a:t>
            </a:r>
          </a:p>
          <a:p>
            <a:pPr lvl="1"/>
            <a:r>
              <a:rPr lang="en-US" dirty="0" smtClean="0"/>
              <a:t>Roots in heritage of Rome, beliefs of Roman Catholic Church, customs of Germanic tribes</a:t>
            </a:r>
          </a:p>
          <a:p>
            <a:r>
              <a:rPr lang="en-US" b="1" dirty="0" smtClean="0"/>
              <a:t>Germanic invaders overrun Rome</a:t>
            </a:r>
          </a:p>
          <a:p>
            <a:pPr lvl="1"/>
            <a:r>
              <a:rPr lang="en-US" dirty="0" smtClean="0"/>
              <a:t>Disrupt trade</a:t>
            </a:r>
          </a:p>
          <a:p>
            <a:pPr lvl="1"/>
            <a:r>
              <a:rPr lang="en-US" dirty="0" smtClean="0"/>
              <a:t>Downfall of cities</a:t>
            </a:r>
          </a:p>
          <a:p>
            <a:pPr lvl="1"/>
            <a:r>
              <a:rPr lang="en-US" dirty="0" smtClean="0"/>
              <a:t>Population shifts</a:t>
            </a:r>
          </a:p>
          <a:p>
            <a:r>
              <a:rPr lang="en-US" b="1" dirty="0" smtClean="0"/>
              <a:t>Decline of learning</a:t>
            </a:r>
          </a:p>
          <a:p>
            <a:pPr lvl="1"/>
            <a:r>
              <a:rPr lang="en-US" b="1" dirty="0" smtClean="0"/>
              <a:t>Germanic invaders are illiterate</a:t>
            </a:r>
          </a:p>
          <a:p>
            <a:pPr lvl="1"/>
            <a:r>
              <a:rPr lang="en-US" b="1" dirty="0" smtClean="0"/>
              <a:t>Decline of Greek culture</a:t>
            </a:r>
          </a:p>
          <a:p>
            <a:r>
              <a:rPr lang="en-US" b="1" dirty="0" smtClean="0"/>
              <a:t>Loss of Common Language</a:t>
            </a:r>
          </a:p>
          <a:p>
            <a:pPr lvl="1"/>
            <a:r>
              <a:rPr lang="en-US" b="1" dirty="0" smtClean="0"/>
              <a:t>Latin no longer understood</a:t>
            </a:r>
          </a:p>
          <a:p>
            <a:pPr lvl="1"/>
            <a:r>
              <a:rPr lang="en-US" b="1" dirty="0" smtClean="0"/>
              <a:t>New languages emerge from Latin (French, Spanish, </a:t>
            </a:r>
            <a:r>
              <a:rPr lang="en-US" b="1" dirty="0" err="1" smtClean="0"/>
              <a:t>etc</a:t>
            </a:r>
            <a:r>
              <a:rPr lang="en-US" b="1" dirty="0" smtClean="0"/>
              <a:t>)</a:t>
            </a:r>
          </a:p>
          <a:p>
            <a:pPr lvl="2"/>
            <a:r>
              <a:rPr lang="en-US" dirty="0" smtClean="0"/>
              <a:t>Helps the breakup of Roman empire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39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File:Wilton diptych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5155" cy="682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93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File:L'abbé Ména et le Christ 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2510"/>
            <a:ext cx="6642272" cy="689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0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File:LindisfarneFol27rIncipitMat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-64284"/>
            <a:ext cx="4876800" cy="692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14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File:Moralia in Job MS dragonslay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50177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56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File:Coronation Gospels - St John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4749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67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File:BambergApocalypseFolio025vAngelWithLittleBook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319"/>
            <a:ext cx="7696200" cy="682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21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File:Wga 12c illuminated manuscripts Mary Magdalen announcing the resurrec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4419"/>
            <a:ext cx="5334000" cy="678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87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File:Reconstruction of the temple of Jerusalem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3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2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File:Duccio maesta102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03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File:Meester van Catharina van Kleef - Getijdenboek van de Meester van Catharina van Kleef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242697"/>
            <a:ext cx="9372600" cy="717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41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Germanic Kingdoms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154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Boundaries shift, government changes</a:t>
            </a:r>
          </a:p>
          <a:p>
            <a:pPr lvl="1"/>
            <a:r>
              <a:rPr lang="en-US" b="1" dirty="0" smtClean="0"/>
              <a:t>Family ties, personal loyalty rather than to a state</a:t>
            </a:r>
          </a:p>
          <a:p>
            <a:pPr lvl="1"/>
            <a:r>
              <a:rPr lang="en-US" b="1" dirty="0" smtClean="0"/>
              <a:t>Small communities with unwritten rules/traditions</a:t>
            </a:r>
          </a:p>
          <a:p>
            <a:pPr lvl="1"/>
            <a:r>
              <a:rPr lang="en-US" b="1" dirty="0" smtClean="0"/>
              <a:t>Chief leads village</a:t>
            </a:r>
            <a:r>
              <a:rPr lang="en-US" dirty="0" smtClean="0"/>
              <a:t>, provides food, weapons, treasure</a:t>
            </a:r>
          </a:p>
          <a:p>
            <a:pPr lvl="1"/>
            <a:r>
              <a:rPr lang="en-US" b="1" dirty="0" smtClean="0"/>
              <a:t>Not logical to be allegiant to a king not known</a:t>
            </a:r>
          </a:p>
          <a:p>
            <a:r>
              <a:rPr lang="en-US" b="1" dirty="0" smtClean="0"/>
              <a:t>Church converts many Germans</a:t>
            </a:r>
          </a:p>
          <a:p>
            <a:pPr lvl="1"/>
            <a:r>
              <a:rPr lang="en-US" b="1" dirty="0" smtClean="0"/>
              <a:t>Builds monasteries</a:t>
            </a:r>
          </a:p>
          <a:p>
            <a:pPr lvl="2"/>
            <a:r>
              <a:rPr lang="en-US" b="1" dirty="0" smtClean="0"/>
              <a:t>Monks, nuns give up private possessions and devote lives to serving God</a:t>
            </a:r>
          </a:p>
          <a:p>
            <a:pPr lvl="2"/>
            <a:r>
              <a:rPr lang="en-US" dirty="0" smtClean="0"/>
              <a:t>Monasteries as places of great learning</a:t>
            </a:r>
          </a:p>
          <a:p>
            <a:r>
              <a:rPr lang="en-US" b="1" dirty="0" smtClean="0"/>
              <a:t>Pope Gregory I (590)</a:t>
            </a:r>
          </a:p>
          <a:p>
            <a:pPr lvl="1"/>
            <a:r>
              <a:rPr lang="en-US" b="1" dirty="0" smtClean="0"/>
              <a:t>Broadens power of papacy beyond spiritual role</a:t>
            </a:r>
          </a:p>
          <a:p>
            <a:pPr lvl="2"/>
            <a:r>
              <a:rPr lang="en-US" b="1" dirty="0" smtClean="0"/>
              <a:t>Secular (worldly), involved in politics</a:t>
            </a:r>
          </a:p>
          <a:p>
            <a:pPr lvl="2"/>
            <a:r>
              <a:rPr lang="en-US" dirty="0" smtClean="0"/>
              <a:t>Uses money of church to fund armies, roads, help poor</a:t>
            </a:r>
          </a:p>
          <a:p>
            <a:pPr lvl="2"/>
            <a:r>
              <a:rPr lang="en-US" dirty="0" smtClean="0"/>
              <a:t>Believed that region from Italy to England and Spain to Germany was his responsibility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63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File:Unicorn annuncia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410308"/>
            <a:ext cx="5257800" cy="808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91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Authority of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State and church </a:t>
            </a:r>
            <a:r>
              <a:rPr lang="en-US" dirty="0" smtClean="0"/>
              <a:t>have predisposition for a </a:t>
            </a:r>
            <a:r>
              <a:rPr lang="en-US" b="1" dirty="0" smtClean="0"/>
              <a:t>clash</a:t>
            </a:r>
          </a:p>
          <a:p>
            <a:pPr lvl="1"/>
            <a:r>
              <a:rPr lang="en-US" b="1" dirty="0" smtClean="0"/>
              <a:t>Ruled by authority (priest and king)</a:t>
            </a:r>
          </a:p>
          <a:p>
            <a:pPr lvl="1"/>
            <a:r>
              <a:rPr lang="en-US" b="1" dirty="0" smtClean="0"/>
              <a:t>Solution: Pope submit to king in politics, king submit to Pope in religion</a:t>
            </a:r>
          </a:p>
          <a:p>
            <a:r>
              <a:rPr lang="en-US" b="1" dirty="0" smtClean="0"/>
              <a:t>Church structure</a:t>
            </a:r>
          </a:p>
          <a:p>
            <a:pPr lvl="1"/>
            <a:r>
              <a:rPr lang="en-US" b="1" dirty="0" smtClean="0"/>
              <a:t>Power based on status</a:t>
            </a:r>
          </a:p>
          <a:p>
            <a:pPr lvl="1"/>
            <a:r>
              <a:rPr lang="en-US" b="1" dirty="0" smtClean="0"/>
              <a:t>Different ranks of church officials</a:t>
            </a:r>
          </a:p>
          <a:p>
            <a:pPr lvl="2"/>
            <a:r>
              <a:rPr lang="en-US" b="1" dirty="0" smtClean="0"/>
              <a:t>Pope&gt;&gt;clergy (bishops&gt;&gt;priests)</a:t>
            </a:r>
          </a:p>
        </p:txBody>
      </p:sp>
    </p:spTree>
    <p:extLst>
      <p:ext uri="{BB962C8B-B14F-4D97-AF65-F5344CB8AC3E}">
        <p14:creationId xmlns:p14="http://schemas.microsoft.com/office/powerpoint/2010/main" val="164019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Unity of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Church as unifying and stable in time of constant warfare</a:t>
            </a:r>
          </a:p>
          <a:p>
            <a:pPr lvl="1"/>
            <a:r>
              <a:rPr lang="en-US" b="1" dirty="0" smtClean="0"/>
              <a:t>Feeling of security and belonging</a:t>
            </a:r>
          </a:p>
          <a:p>
            <a:pPr lvl="1"/>
            <a:r>
              <a:rPr lang="en-US" b="1" dirty="0" smtClean="0"/>
              <a:t>Sacraments: important religious ceremonies aiding in salvation (baptism, communion, </a:t>
            </a:r>
            <a:r>
              <a:rPr lang="en-US" b="1" dirty="0" err="1" smtClean="0"/>
              <a:t>etc</a:t>
            </a:r>
            <a:r>
              <a:rPr lang="en-US" b="1" dirty="0" smtClean="0"/>
              <a:t>)</a:t>
            </a:r>
          </a:p>
          <a:p>
            <a:pPr lvl="1"/>
            <a:r>
              <a:rPr lang="en-US" b="1" dirty="0" smtClean="0"/>
              <a:t>Church as religious and social center</a:t>
            </a:r>
          </a:p>
          <a:p>
            <a:pPr lvl="1"/>
            <a:r>
              <a:rPr lang="en-US" b="1" dirty="0" smtClean="0"/>
              <a:t>Religious festive celebrations/holidays (Easter, Christmas)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7233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Religious and political authority</a:t>
            </a:r>
          </a:p>
          <a:p>
            <a:r>
              <a:rPr lang="en-US" b="1" dirty="0" smtClean="0"/>
              <a:t>Canon (church) law</a:t>
            </a:r>
          </a:p>
          <a:p>
            <a:pPr lvl="1"/>
            <a:r>
              <a:rPr lang="en-US" b="1" dirty="0" smtClean="0"/>
              <a:t>Covers aspects of life (marriage, religious practice)</a:t>
            </a:r>
          </a:p>
          <a:p>
            <a:pPr lvl="1"/>
            <a:r>
              <a:rPr lang="en-US" b="1" dirty="0" smtClean="0"/>
              <a:t>Judicial system (may result in excommunication)</a:t>
            </a:r>
          </a:p>
          <a:p>
            <a:r>
              <a:rPr lang="en-US" b="1" dirty="0" smtClean="0"/>
              <a:t>Excommunication of ruler/king/emperor</a:t>
            </a:r>
          </a:p>
          <a:p>
            <a:pPr lvl="1"/>
            <a:r>
              <a:rPr lang="en-US" b="1" dirty="0" smtClean="0"/>
              <a:t>Denial of salvation</a:t>
            </a:r>
          </a:p>
          <a:p>
            <a:pPr lvl="1"/>
            <a:r>
              <a:rPr lang="en-US" b="1" dirty="0" smtClean="0"/>
              <a:t>Vassals no allegiance to the king</a:t>
            </a:r>
          </a:p>
          <a:p>
            <a:r>
              <a:rPr lang="en-US" b="1" dirty="0" smtClean="0"/>
              <a:t>If king continues to disobey pope, interdict</a:t>
            </a:r>
          </a:p>
          <a:p>
            <a:pPr lvl="1"/>
            <a:r>
              <a:rPr lang="en-US" b="1" dirty="0" smtClean="0"/>
              <a:t>Interdict: sacraments and services not performed in king’s lands</a:t>
            </a:r>
          </a:p>
          <a:p>
            <a:pPr lvl="2"/>
            <a:r>
              <a:rPr lang="en-US" b="1" dirty="0" smtClean="0"/>
              <a:t>Without sacraments, people “doomed to Hell”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6098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Pope vs. Emperor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15400" cy="55626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Church angry that kings have control over clergy and church</a:t>
            </a:r>
          </a:p>
          <a:p>
            <a:pPr lvl="1"/>
            <a:r>
              <a:rPr lang="en-US" b="1" dirty="0" smtClean="0"/>
              <a:t>Resents lay investiture (kings/nobles appoint church officials)</a:t>
            </a:r>
          </a:p>
          <a:p>
            <a:pPr lvl="2"/>
            <a:r>
              <a:rPr lang="en-US" b="1" dirty="0" smtClean="0"/>
              <a:t>Power of church in hands of kings</a:t>
            </a:r>
          </a:p>
          <a:p>
            <a:r>
              <a:rPr lang="en-US" b="1" dirty="0" smtClean="0"/>
              <a:t>Pope Gregory VII bans lay investiture (1075)</a:t>
            </a:r>
          </a:p>
          <a:p>
            <a:pPr lvl="1"/>
            <a:r>
              <a:rPr lang="en-US" b="1" dirty="0" smtClean="0"/>
              <a:t>Emperor (German) Henry IV calls for Greg to quit</a:t>
            </a:r>
          </a:p>
          <a:p>
            <a:pPr lvl="1"/>
            <a:r>
              <a:rPr lang="en-US" b="1" dirty="0" smtClean="0"/>
              <a:t>Greg excommunicates Henry</a:t>
            </a:r>
          </a:p>
          <a:p>
            <a:pPr lvl="1"/>
            <a:r>
              <a:rPr lang="en-US" b="1" dirty="0" smtClean="0"/>
              <a:t>Henry begs for Greg’s forgiveness, who forgives</a:t>
            </a:r>
          </a:p>
          <a:p>
            <a:r>
              <a:rPr lang="en-US" b="1" dirty="0" smtClean="0"/>
              <a:t>Fighting over lay investiture until 1122</a:t>
            </a:r>
          </a:p>
          <a:p>
            <a:pPr lvl="1"/>
            <a:r>
              <a:rPr lang="en-US" b="1" dirty="0" smtClean="0"/>
              <a:t>Concordat of Worms: only church can appoint bishop but vetoed by emperor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3463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764</Words>
  <Application>Microsoft Office PowerPoint</Application>
  <PresentationFormat>On-screen Show (4:3)</PresentationFormat>
  <Paragraphs>119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The Medieval Church</vt:lpstr>
      <vt:lpstr>The Byzantine Empire</vt:lpstr>
      <vt:lpstr>Church Divided</vt:lpstr>
      <vt:lpstr>Germany and Western Europe</vt:lpstr>
      <vt:lpstr>Germanic Kingdoms</vt:lpstr>
      <vt:lpstr>Authority of the Church</vt:lpstr>
      <vt:lpstr>Unity of the Church</vt:lpstr>
      <vt:lpstr>Law of the Church</vt:lpstr>
      <vt:lpstr>Pope vs. Emperor</vt:lpstr>
      <vt:lpstr>Age of Faith: Problems</vt:lpstr>
      <vt:lpstr>Theology of the Church</vt:lpstr>
      <vt:lpstr>Medieval Art and Architecture</vt:lpstr>
      <vt:lpstr>Romanesque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Gothic Architecture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forms of Gothic Architecture</vt:lpstr>
      <vt:lpstr>PowerPoint Presentation</vt:lpstr>
      <vt:lpstr>PowerPoint Presentation</vt:lpstr>
      <vt:lpstr>PowerPoint Presentation</vt:lpstr>
      <vt:lpstr>Medieval 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Guilford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Medieval Church</dc:title>
  <dc:creator>Kiste, Andrew</dc:creator>
  <cp:lastModifiedBy>Kiste, Andrew</cp:lastModifiedBy>
  <cp:revision>1</cp:revision>
  <dcterms:created xsi:type="dcterms:W3CDTF">2012-08-23T18:59:49Z</dcterms:created>
  <dcterms:modified xsi:type="dcterms:W3CDTF">2012-08-23T19:05:48Z</dcterms:modified>
</cp:coreProperties>
</file>