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69" r:id="rId16"/>
    <p:sldId id="272" r:id="rId17"/>
    <p:sldId id="270" r:id="rId18"/>
    <p:sldId id="273" r:id="rId19"/>
    <p:sldId id="274" r:id="rId20"/>
    <p:sldId id="275" r:id="rId21"/>
    <p:sldId id="276" r:id="rId22"/>
    <p:sldId id="277" r:id="rId23"/>
    <p:sldId id="279" r:id="rId24"/>
    <p:sldId id="280" r:id="rId25"/>
    <p:sldId id="281" r:id="rId26"/>
    <p:sldId id="278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5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D11B7-66C2-4B78-9855-95034DA2F9C5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47791-385E-4DC6-BA2E-E27950B6C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727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D11B7-66C2-4B78-9855-95034DA2F9C5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47791-385E-4DC6-BA2E-E27950B6C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748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D11B7-66C2-4B78-9855-95034DA2F9C5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47791-385E-4DC6-BA2E-E27950B6C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423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D11B7-66C2-4B78-9855-95034DA2F9C5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47791-385E-4DC6-BA2E-E27950B6C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339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D11B7-66C2-4B78-9855-95034DA2F9C5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47791-385E-4DC6-BA2E-E27950B6C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294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D11B7-66C2-4B78-9855-95034DA2F9C5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47791-385E-4DC6-BA2E-E27950B6C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388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D11B7-66C2-4B78-9855-95034DA2F9C5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47791-385E-4DC6-BA2E-E27950B6C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36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D11B7-66C2-4B78-9855-95034DA2F9C5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47791-385E-4DC6-BA2E-E27950B6C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01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D11B7-66C2-4B78-9855-95034DA2F9C5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47791-385E-4DC6-BA2E-E27950B6C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499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D11B7-66C2-4B78-9855-95034DA2F9C5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47791-385E-4DC6-BA2E-E27950B6C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047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D11B7-66C2-4B78-9855-95034DA2F9C5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47791-385E-4DC6-BA2E-E27950B6C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068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D11B7-66C2-4B78-9855-95034DA2F9C5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47791-385E-4DC6-BA2E-E27950B6C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466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Mongols: The Culprit of a Changing World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00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a.) Why do you think the Mongols get a reputation for being fierce and violent? </a:t>
            </a:r>
            <a:br>
              <a:rPr lang="en-US" dirty="0" smtClean="0"/>
            </a:br>
            <a:r>
              <a:rPr lang="en-US" dirty="0" smtClean="0"/>
              <a:t>b.) Are these views historically accurate? Why or why not?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Why do you think the Mongols were so tolerant and interested in the culture of the conquered peoples?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Compare/contrast the Mongols to another society that we have discussed. How are they similar or different from this society?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11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 2: Mongols in the West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s://freeman-pedia.wikispaces.com/file/view/MONGOL%20EMPIRE%20MAP.jpg/443072780/800x591/MONGOL%20EMPIRE%20MA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173391"/>
            <a:ext cx="7477125" cy="5532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79927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Mongolian Russia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Golden Horde focuses on expansion, eventually split into four parts of rule (khanates)</a:t>
            </a:r>
          </a:p>
          <a:p>
            <a:pPr lvl="1"/>
            <a:r>
              <a:rPr lang="en-US" dirty="0" smtClean="0"/>
              <a:t>Named after golden tents of early khans</a:t>
            </a:r>
          </a:p>
          <a:p>
            <a:r>
              <a:rPr lang="en-US" dirty="0" smtClean="0"/>
              <a:t>1236: </a:t>
            </a:r>
            <a:r>
              <a:rPr lang="en-US" dirty="0" err="1" smtClean="0"/>
              <a:t>Batu’s</a:t>
            </a:r>
            <a:r>
              <a:rPr lang="en-US" dirty="0" smtClean="0"/>
              <a:t> invasion of Russia</a:t>
            </a:r>
          </a:p>
          <a:p>
            <a:pPr lvl="1"/>
            <a:r>
              <a:rPr lang="en-US" dirty="0" smtClean="0"/>
              <a:t>Pawn to take out on the way to western Europe</a:t>
            </a:r>
          </a:p>
          <a:p>
            <a:pPr lvl="1"/>
            <a:r>
              <a:rPr lang="en-US" dirty="0" smtClean="0"/>
              <a:t>Easy to conquer, as Russia is divided into several small kingdoms and not united politically/militarily</a:t>
            </a:r>
          </a:p>
          <a:p>
            <a:pPr lvl="1"/>
            <a:r>
              <a:rPr lang="en-US" dirty="0" smtClean="0"/>
              <a:t>Known by Russia as Tatars/Tartars</a:t>
            </a:r>
          </a:p>
          <a:p>
            <a:pPr lvl="1"/>
            <a:r>
              <a:rPr lang="en-US" dirty="0" smtClean="0"/>
              <a:t>Ryazan, Moscow, Vladimir resist and are destroyed</a:t>
            </a:r>
          </a:p>
          <a:p>
            <a:pPr lvl="1"/>
            <a:r>
              <a:rPr lang="en-US" dirty="0" smtClean="0"/>
              <a:t>Mongols return in 1240 to destroy Kiev</a:t>
            </a:r>
          </a:p>
          <a:p>
            <a:pPr lvl="2"/>
            <a:r>
              <a:rPr lang="en-US" dirty="0" smtClean="0"/>
              <a:t>Spare Novgorod because they submit to Mongol invasion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872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Mongolian Russia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791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Russian princes forced to submit as vassals and pay tribute</a:t>
            </a:r>
          </a:p>
          <a:p>
            <a:pPr lvl="1"/>
            <a:r>
              <a:rPr lang="en-US" dirty="0" smtClean="0"/>
              <a:t>Falls heavily on peasants who pay double taxes (lords and Mongols), become serfs</a:t>
            </a:r>
          </a:p>
          <a:p>
            <a:r>
              <a:rPr lang="en-US" dirty="0" smtClean="0"/>
              <a:t>Moscow emerges as trade and economic center of Mongolian Russia</a:t>
            </a:r>
          </a:p>
          <a:p>
            <a:pPr lvl="1"/>
            <a:r>
              <a:rPr lang="en-US" dirty="0" smtClean="0"/>
              <a:t>Tribute collector for Russian khanate </a:t>
            </a:r>
          </a:p>
          <a:p>
            <a:pPr lvl="1"/>
            <a:r>
              <a:rPr lang="en-US" dirty="0" smtClean="0"/>
              <a:t>Annexes smaller towns who don’t pay tribute</a:t>
            </a:r>
          </a:p>
          <a:p>
            <a:pPr lvl="1"/>
            <a:r>
              <a:rPr lang="en-US" dirty="0" smtClean="0"/>
              <a:t>Rise of Moscow’s economy and strength leads to decline of Golden Horde’s power in Russia</a:t>
            </a:r>
          </a:p>
          <a:p>
            <a:pPr lvl="2"/>
            <a:r>
              <a:rPr lang="en-US" dirty="0" smtClean="0"/>
              <a:t>Wealth for Russian princes</a:t>
            </a:r>
          </a:p>
          <a:p>
            <a:pPr lvl="2"/>
            <a:r>
              <a:rPr lang="en-US" dirty="0" smtClean="0"/>
              <a:t>Moscow as religious center for Eastern Orthodoxy</a:t>
            </a:r>
          </a:p>
          <a:p>
            <a:pPr lvl="2"/>
            <a:r>
              <a:rPr lang="en-US" dirty="0" smtClean="0"/>
              <a:t>Lords and princes shift from being tribute collectors to defenders</a:t>
            </a:r>
          </a:p>
          <a:p>
            <a:pPr lvl="3"/>
            <a:r>
              <a:rPr lang="en-US" dirty="0" smtClean="0"/>
              <a:t>Unite with other vassals, raise army to defeat Golden Horde at Battle of </a:t>
            </a:r>
            <a:r>
              <a:rPr lang="en-US" dirty="0" err="1" smtClean="0"/>
              <a:t>Kulikova</a:t>
            </a:r>
            <a:r>
              <a:rPr lang="en-US" dirty="0" smtClean="0"/>
              <a:t> in 1380s</a:t>
            </a:r>
          </a:p>
          <a:p>
            <a:r>
              <a:rPr lang="en-US" dirty="0" smtClean="0"/>
              <a:t>Russian defeat of Mongols lead to change of Russian government and military</a:t>
            </a:r>
          </a:p>
          <a:p>
            <a:pPr lvl="1"/>
            <a:r>
              <a:rPr lang="en-US" dirty="0" smtClean="0"/>
              <a:t>Tactics changed to resist division and attack</a:t>
            </a:r>
          </a:p>
          <a:p>
            <a:pPr lvl="1"/>
            <a:r>
              <a:rPr lang="en-US" dirty="0" smtClean="0"/>
              <a:t>Centralization of power for princes against nobility, clergy, merchants</a:t>
            </a:r>
          </a:p>
          <a:p>
            <a:pPr lvl="1"/>
            <a:r>
              <a:rPr lang="en-US" dirty="0" smtClean="0"/>
              <a:t>Cut off from transformations of the west geographically and by choice</a:t>
            </a:r>
          </a:p>
          <a:p>
            <a:pPr lvl="2"/>
            <a:r>
              <a:rPr lang="en-US" dirty="0" smtClean="0"/>
              <a:t>Renaissance, Reformation,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884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 2: Mongols in the West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s://freeman-pedia.wikispaces.com/file/view/MONGOL%20EMPIRE%20MAP.jpg/443072780/800x591/MONGOL%20EMPIRE%20MA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788" y="0"/>
            <a:ext cx="917078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47261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Europe and the Mongols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562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Rumors of </a:t>
            </a:r>
            <a:r>
              <a:rPr lang="en-US" dirty="0" err="1" smtClean="0"/>
              <a:t>Prester</a:t>
            </a:r>
            <a:r>
              <a:rPr lang="en-US" dirty="0" smtClean="0"/>
              <a:t> John</a:t>
            </a:r>
          </a:p>
          <a:p>
            <a:pPr lvl="1"/>
            <a:r>
              <a:rPr lang="en-US" dirty="0" smtClean="0"/>
              <a:t>Legendary Christian king in Africa or Asia who was separated from Europe by Muslims</a:t>
            </a:r>
          </a:p>
          <a:p>
            <a:pPr lvl="1"/>
            <a:r>
              <a:rPr lang="en-US" dirty="0" smtClean="0"/>
              <a:t>Christian Europe encouraged by Mongolian spread in Asia and Middle East hoping they defeat Muslims</a:t>
            </a:r>
          </a:p>
          <a:p>
            <a:r>
              <a:rPr lang="en-US" dirty="0" smtClean="0"/>
              <a:t>Mongolian envoys arrive in court of Hungarian king</a:t>
            </a:r>
          </a:p>
          <a:p>
            <a:pPr lvl="1"/>
            <a:r>
              <a:rPr lang="en-US" dirty="0" smtClean="0"/>
              <a:t>Demand surrender, dismissed by king</a:t>
            </a:r>
          </a:p>
          <a:p>
            <a:pPr lvl="2"/>
            <a:r>
              <a:rPr lang="en-US" dirty="0" smtClean="0"/>
              <a:t>Give Mongols reason to invade</a:t>
            </a:r>
          </a:p>
          <a:p>
            <a:pPr lvl="3"/>
            <a:r>
              <a:rPr lang="en-US" dirty="0" smtClean="0"/>
              <a:t>Defeat Hungary and pillage from Adriatic to Poland and Germany</a:t>
            </a:r>
          </a:p>
          <a:p>
            <a:r>
              <a:rPr lang="en-US" dirty="0" smtClean="0"/>
              <a:t>Death of </a:t>
            </a:r>
            <a:r>
              <a:rPr lang="en-US" dirty="0" err="1" smtClean="0"/>
              <a:t>Ogedei</a:t>
            </a:r>
            <a:r>
              <a:rPr lang="en-US" dirty="0" smtClean="0"/>
              <a:t> cause Mongols to pull back to Karakorum for the </a:t>
            </a:r>
            <a:r>
              <a:rPr lang="en-US" dirty="0" err="1" smtClean="0"/>
              <a:t>kuriltai</a:t>
            </a:r>
            <a:endParaRPr lang="en-US" dirty="0" smtClean="0"/>
          </a:p>
          <a:p>
            <a:pPr lvl="1"/>
            <a:r>
              <a:rPr lang="en-US" dirty="0" smtClean="0"/>
              <a:t>Mongols never try another incursion into western Europe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669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 2: Mongols in the West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s://freeman-pedia.wikispaces.com/file/view/MONGOL%20EMPIRE%20MAP.jpg/443072780/800x591/MONGOL%20EMPIRE%20MA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788" y="0"/>
            <a:ext cx="917078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71648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2657"/>
            <a:ext cx="8229600" cy="1143000"/>
          </a:xfrm>
        </p:spPr>
        <p:txBody>
          <a:bodyPr/>
          <a:lstStyle/>
          <a:p>
            <a:r>
              <a:rPr lang="en-US" dirty="0" smtClean="0"/>
              <a:t>Mongols vs. the Muslims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610600" cy="5638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Mongolian conquest of Muslim empires of </a:t>
            </a:r>
            <a:r>
              <a:rPr lang="en-US" dirty="0" err="1" smtClean="0"/>
              <a:t>Mespotamia</a:t>
            </a:r>
            <a:r>
              <a:rPr lang="en-US" dirty="0" smtClean="0"/>
              <a:t> and northern Africa</a:t>
            </a:r>
          </a:p>
          <a:p>
            <a:pPr lvl="1"/>
            <a:r>
              <a:rPr lang="en-US" dirty="0" smtClean="0"/>
              <a:t>Led by </a:t>
            </a:r>
            <a:r>
              <a:rPr lang="en-US" dirty="0" err="1" smtClean="0"/>
              <a:t>Hulegu</a:t>
            </a:r>
            <a:r>
              <a:rPr lang="en-US" dirty="0" smtClean="0"/>
              <a:t>, ruler of </a:t>
            </a:r>
            <a:r>
              <a:rPr lang="en-US" dirty="0" err="1" smtClean="0"/>
              <a:t>Ilkhan</a:t>
            </a:r>
            <a:r>
              <a:rPr lang="en-US" dirty="0" smtClean="0"/>
              <a:t> khanate</a:t>
            </a:r>
          </a:p>
          <a:p>
            <a:r>
              <a:rPr lang="en-US" dirty="0" smtClean="0"/>
              <a:t>1258: Mongols capture and destroy Baghdad</a:t>
            </a:r>
          </a:p>
          <a:p>
            <a:pPr lvl="1"/>
            <a:r>
              <a:rPr lang="en-US" dirty="0" smtClean="0"/>
              <a:t>Murder Abbasid caliph and 800,000 people due to resistance</a:t>
            </a:r>
          </a:p>
          <a:p>
            <a:pPr lvl="2"/>
            <a:r>
              <a:rPr lang="en-US" dirty="0" smtClean="0"/>
              <a:t>Leaves faithful Muslims without central authority</a:t>
            </a:r>
          </a:p>
          <a:p>
            <a:r>
              <a:rPr lang="en-US" dirty="0" smtClean="0"/>
              <a:t>1260: Muslims defeated by </a:t>
            </a:r>
            <a:r>
              <a:rPr lang="en-US" dirty="0" err="1" smtClean="0"/>
              <a:t>Mamluks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Former Mongolian slaves led by </a:t>
            </a:r>
            <a:r>
              <a:rPr lang="en-US" dirty="0" err="1" smtClean="0"/>
              <a:t>Baibars</a:t>
            </a:r>
            <a:r>
              <a:rPr lang="en-US" dirty="0" smtClean="0"/>
              <a:t>, from Egypt</a:t>
            </a:r>
          </a:p>
          <a:p>
            <a:pPr lvl="1"/>
            <a:r>
              <a:rPr lang="en-US" dirty="0" smtClean="0"/>
              <a:t>Due to cooperation between Muslims and Christians</a:t>
            </a:r>
          </a:p>
          <a:p>
            <a:pPr lvl="1"/>
            <a:r>
              <a:rPr lang="en-US" dirty="0" smtClean="0"/>
              <a:t>Causes </a:t>
            </a:r>
            <a:r>
              <a:rPr lang="en-US" dirty="0" err="1" smtClean="0"/>
              <a:t>Hulegu</a:t>
            </a:r>
            <a:r>
              <a:rPr lang="en-US" dirty="0" smtClean="0"/>
              <a:t> to reconsider conquest of Muslim world</a:t>
            </a:r>
          </a:p>
          <a:p>
            <a:pPr lvl="2"/>
            <a:r>
              <a:rPr lang="en-US" dirty="0" smtClean="0"/>
              <a:t>Threatened by cousin, </a:t>
            </a:r>
            <a:r>
              <a:rPr lang="en-US" dirty="0" err="1" smtClean="0"/>
              <a:t>Berke</a:t>
            </a:r>
            <a:r>
              <a:rPr lang="en-US" dirty="0"/>
              <a:t> </a:t>
            </a:r>
            <a:r>
              <a:rPr lang="en-US" dirty="0" smtClean="0"/>
              <a:t>(khan of Golden Horde), who had converted to Islam</a:t>
            </a:r>
          </a:p>
          <a:p>
            <a:pPr lvl="2"/>
            <a:r>
              <a:rPr lang="en-US" dirty="0" err="1" smtClean="0"/>
              <a:t>Hulegu</a:t>
            </a:r>
            <a:r>
              <a:rPr lang="en-US" dirty="0" smtClean="0"/>
              <a:t> settles with kingdom from Byzantium to Oxus River in c. Asia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908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 2: Mongols in the West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s://freeman-pedia.wikispaces.com/file/view/MONGOL%20EMPIRE%20MAP.jpg/443072780/800x591/MONGOL%20EMPIRE%20MA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788" y="0"/>
            <a:ext cx="917078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71648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Why did the Mongols focus in on Russia, Europe, and the Muslim lands (in other words, what did each have to offer)?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do the Muslim and Russian khanates differ?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33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Module 1: Generalizations and </a:t>
            </a:r>
            <a:r>
              <a:rPr lang="en-US" dirty="0" err="1" smtClean="0"/>
              <a:t>Chinggis</a:t>
            </a:r>
            <a:r>
              <a:rPr lang="en-US" dirty="0" smtClean="0"/>
              <a:t> Khan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://t0.gstatic.com/images?q=tbn:ANd9GcRf2gp8HDmYAMNIWyoclJLCDiKIlk9PrLoKCB1I8G9MH0eIEzyXQ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535875"/>
            <a:ext cx="4114800" cy="5278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32573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 3: Mongolian China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 descr="http://apworldhistory101.com/files/1313/4872/2207/Yuan_Dynasty_World_AP_Liu-Kuan-Tao-Jag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295400"/>
            <a:ext cx="9119979" cy="3686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data:image/jpeg;base64,/9j/4AAQSkZJRgABAQAAAQABAAD/2wCEAAkGBxQTEhUUEhQUFRUVFBQUFRQUFBQUFBUVFBQWFxQUFxQYHCggGBolHBQUITEhJSkrLi4uFx8zODMsNygtLisBCgoKDg0OGBAQGiwkHCQsLCwsLCwsLCwsLCwsLCwsLCwsLCwsLCwsLCwsLCwsLCwsLCwsLCwsLCwsLCwsLCwwLP/AABEIAMIBAwMBIgACEQEDEQH/xAAbAAABBQEBAAAAAAAAAAAAAAACAAEDBAUGB//EAD8QAAEDAgMGAggEBAQHAAAAAAEAAhEDIQQSMQUGQVFhcYGREyIyQqGxwfAjctHhUmKCkjNjk8IHFENTc6Ky/8QAGQEBAQEBAQEAAAAAAAAAAAAAAAECAwQF/8QAIxEBAQACAgICAgMBAAAAAAAAAAECEQMxEiETQSJRBDJh4f/aAAwDAQACEQMRAD8A1eP3dOnITL5D0BJRAqFnFStK0ESgdqpXNQBAAciPBBzSJsiaKEgU0omqqFzUxRPQE24qAwE0X1ULQeflxWhS2e83IDR118lZLehTTGeC16WyG8XOPaAFZbgKQ90eJJW5x02wM8Jwea6A4Ol/22+RUZ2XTOjSOxP1T46m2Jmg+SRctCtsoj2XTbRwg/CyqPaWmHCD1+7rnljY1AGU4KdxQtRBtKfMmJtHZIICBTEJwkYlAwTgCdUxHyT5YM8/ggTNUU8bqMqRpQMimyAuRoHSQhySBiUDhdNmTyZUgEGJ7opTZhKas5UJ7kxKknXVRuCQABconKFrlIAgeAUSEAeSfMgGdVcwWCNW/stHvdeQ5qLZ+Gzu5N1cfoqO3d9mUpp4VrXkWzm9MfliM3fRdePDy9pa6b0dOg3MS1reL3kD4lc/tDfjDsEU81Y82+qz+51z4Bee43HVazs1V7nn+YyB2Gg8Aq8r0TBm11GL37rk+o2mwcLF58zZZeI3oxT9a7wP5SG/ILJKaFrxjO1p20qnGrV6fiP/AFQHG1D/ANSp/qP/AFUBSbfRXRupRjas/wCLV/1X/qpmbZxAt6eqRyLy4f8AtKpEQmKmoNmhvLXBvlfH8Qg+YW1s/eik6BUmmfNs9xp4riy5MsXixrXlY9VpVgQIMg6EQQeVwpWrzXZW0qlEgtcYB9ZmrSO3A9V6RTfx53/RebPDxrUu0khMUs0hC10WWFEU5N/vVNmTz4oGBTtUc3Ug8UA1FIxRuudFINFQUJ0CSugCItlQlyKb+CzA0Jw2SmnWUmqocpOaiCIFRVZzAiyW1Uhak3hIQQtaloCTaLydI4kqRwuuV3n2wS40GaAfiO5z7nbmfBaxx8roRbe2/wCmb6KkYoceBrdXfy/y9AsEhOdfokGkwACSdIEkr2ySRi7A4DgkxhNgJ6CZXQ7K3bzGapyj+FsE9i7RdNhMFTpR6NjRztfxcbrjlzydOuPBbPbi8Hu3Xf7uQHjUMHy1WrQ3OGtSof6QB/8AS6oGUlxvNnXWcOMYNPdKgNS8/wBQHyCMbs4ccH/3lbYKCVnzy/bfhj+mOd2MOfdcP6z9QquJ3Ppn2KjmnhIaR8IK6WUk+TKfZePG/Tz3aO7demMwaHtGrmXIHVhuPisS8heulcxvFsIOBq0x6wkuaPeA1cOq7cfNesnHk4fvFx8WXpexiXUKRPGmz4tC81qNgSvStigihSH+Wz5WWufqOOC6GoXsUjQgcV5mjFqPKlmTNcgcNvcIhAEJgU7WXlWQCWomtlC/pqiaYVCKSfOElRVlG4oXGyBplc4JQ4FNNknmyFosIVBFLSE3FOQkgZpRyow1EroVdr40U6Tn8QDH5iIb8V5wwyZ1JMknium33xNmUwf5z39lvzlcyxh4Tawjj0Xp4cdTbNqxhqBe7K3XmdAF1Gydmtp6Tm4uOp6dAi2dsn0bAfVcSAX5TcE3joBotPCNXLPl8unow49drVJkBSwlSppsXiW0xLvADUri7bJtkchUKe0s2lOoezVPTxIJvTqDqW2HkU1U8oneFGIRm4sZ++SDIinARJqTED6wFsr3dQw/NDaXKmFNU6u1MutKqOsK/h6rXCWmfn4hNJ5R5tt7CilXe0C13Aa+q8SPjI8F126NYOwtKPdBYe7Vi790vxWuHGmR/af3PmluNXcHlkOLHAGQCWteBxOgkW8F6cp5ccryZes7HalQqSobWUS84eAnGqWVPBQJzoRiUxbdFMaoGTyELymYVRJCSdJNiqWpNaAk5M1ZgMJAJQmcqFluk5KUxKAmoalvvzRBZ+23VPRltIZnO9WbQ0HVxPCysmxxG2sT6Ws53Augflbor27eFz1myJDRmP8AtVfaGyzRLczgSQTAkgRa7uK6HdKlDc38Rd5NgR8SvRnlJh6Xjx3n7bNYRccAD+oKKiAHnvPmEVR8yOHFR4Z0vffl8l5HrX22QuotJzESeZUbyUvScETSZ1QBR+n6IXDn+3iqGL2xSpRmdrp6riPAgK62vqNJtUcU7hKpuqBwMH1hBg2ItMx2KmoOkBDSWmYlIVlDU1jsgxGMp0h+I9rPzECU0Lgqz2SY0TIgHsq+HrNeJa5pHMGQeyknkUNOV34pZn0Qfec5v9zmLpQ0DSw5CwFhosPeenLsMf8AOA83CPkFuxPgt3+sebk/sNlWRqhbxRNYITFsLLBN5InO4IQ2fBOXR+qLsi+NURM6oA66IKxASZSi/WyPMnyIHlJN6PqkoK/in4pFOQpARco3GUWSUsi1EpkxvrojyoXIoQYSeeSYIrC5MAXPYXUHE7zV5rloFqfq+PtH4rod2D+E0W9UuH90H6Lk6rvSVHO1zPLj1Ere2Licri0++BF+IXXk9SYvZ/G494ZZN97o1teCoqJAquE8AQrWoM3HJZ+TLWaALZTrf4riVo1Hqu9k8/NTkIUjarUws6knoS4j5pzQaQG1GNcB7PIc4abDwVqEJCpZsnU26hoFotr58lPhqSBkFTMKjKKoL+HyKr4rB0nNyvZmBIcRJ9oaHVWawuPEJNCdHfai/DezkOXKA1tzIaOHUd0YzzdwPUCFZLNUEJ20z9vNmjPFrmPH9LxPwWuP1+BWZtf/AAX/AJHfKVpsdpHEA89QtfTz83cpFCXI3cVGUjgNMSkwpz9kJQLW3+iJ1+iQTtF7oCjmkzXwSlIIClJASknoV80J5KEhFCzBIHWCZMkSqCMQo3NBSzdOaQCCOfnyWdvJi8lEwYc/1R/uPktPQSVxO2sd6er6p9Ueq3txd438lvCbv+Gr1FXDM1I00HZXaNXI4O/hMnsNUDRAjkhqiQQTAgz2i6mV8rt97i4px8fg7ehWBEi4IkHnKpNM1zcE5fEDkvNqG1q1NuRlVwaJA0Nukgwun3Nrk6kuJzEk6reXDcZt8icsysjs3FCEQFksq4x3lCSmKOFHXMfolXYA8lxa0wBGY/RW2aKlSpObMQSdZ5/xJNxBZ7TmHxDUSrGLBI6giCo8LUJF7FpLT4KA1zUIyuZ+WQ4+Jn5KTD0srjPva91FiyVG5SubZRQgobdqRQf1aR5mFZ2NiM9Gm7WWNHkIWHvjiMlPuR5DX4q1ufWzYeJ9l7h4GCF0mP4b/wBebmv5ab4KculRxfwRaBZcRsTOEeadiB4uiii6YuThycgIiJqME801TgnAVoUpJxTCSghlIJwkSshw5IIWJPWgUpwUIWLvHtJ9PKymCC4f4mok+63qrJv0Ku8217GlTN/fI4D+Ed+KwsNSi51PDkFpbN2DUeZd6pJOolx52XU4HdXiR41LnlIaFu9eMevgz4+L88vd/X6/646nRc72Wk9gY81l7frFgFM2LgCbizeGi7nebalPBD0bGmrWLM0EQykI9tzR8BxXm+0Gve0V6xJdWe4NkD1m04DndAMwaOzuS68XFq7q8/8AOzzxuMmts4npC7Dc94BZzOYcFh41jW4ahb8So6rVLrWa0inTHb1XHxXQYDCmhSw5cDL2h19Rmk/ounLd4vFxf2duzRGEFF0gRxUuVeF7QNNrrL2ttJlIZjd3BvTqj2jtVlNsD1nxZrbx1JCwsPsarXd6St6oOgNyeVlrHH7vTOWV6injNuVqlgSwcmjh1KpMouMk3PVdjS3apge0Z5TZBU2PTafbY0xF3QV0+STqMzj37yrkGtd1EdVrbP3he1wbVlzRaeLeRW43YFMiTB6gkyqO1d32m9Ox+cJ5Y31VuFx9410VOpmbP2ZFk/BYuwMaY9FUs9lhNszeY5rbeIauVmq3LtwO/wBX9cNnQC3C5kov+HuOEvpl3rFrXQTrlkEjsIlZm8D/AEmIgnV0c7EwLLM2QajarXUp9IyXBusge23rYExyB5L2Y8e+PTxZ5fnt7C1J4VTZePZWptqMs14kTw5t6kGyuOcvJZZ2p2FJxlMGcU0jTxUAvZwFkdMnimaU0X1VgN2iEuJFuiRF0QCBB5TI0k0Impyha8aJTKzBJwTQhAmwEnhFyVp4TYpdBqGBrlGviVuY29DOpMJMAFx5C8d+S0KGxHG9QhoHujXuXcFtUKDWCGgAdP14o3rtOKTtNqeGwbGey0D5nxVh7gBOicNUWJPqu7Lc9ekcltncmniH1axe8VarScpd6geG5WExeLCy5XEbhYo0HOqub6SkxraNJhBaWhxLgXWF8xiLybr1mm2R98kLxzV8qPC9j7uYjEVm0X06jWg/iOexzW02hwziYu6xAHEwvS98NnzTYWD2AGxazQIAldPTdIidLRfhodUFegHNLXXlTK7J6cJsHaMjI4xGk6hbbsO1/tZiPzGFz+8OyHUnZmi08LKLZu8JaMrxJGhK8+XHe49GPJL2vbYrMpAMa0NLomw9mb3WpT0EchHkuI23i89XNwsB81v7D2qHNDXG4TLDUlaxy9tt5ELncXs8udJ+7LoC2dChdTE8Fzl06XGXtS2fQLBB0Vl71M4CFhbb2m1rSG6myatq2zGJcJUp1bPAzMJDXXDhfoptrYt1KmZcCTodD4jRcbhcaWPkWnrK38JmxL2T7NtNOvyXb4/bj8nr/XL7c2VXpxiMjvRnKW1RcNIMiR7sHjEdUW52x6mKrP8ARuLDTb6QVNQ2qT6gMfxetI5d17RhsO0sywC2MsESC0cxxUtLCU6TC2lTZTBIJDGhoJkXgL0TL1p5rPe3Mbi7v1qDa7cQKYbUqZ2U2OzMBIOdwHAG0BbOM2SNWGOjrjwPBadJtgjKzZL2OWqUnts4R193wOijaR4rq6jQRBEjiDcHwWVi9kAyadv5TfyK43j/AE1tmN++PgizgJn0y0wRHf6JFnzWNBF0pyD99UEXUoUocOCZFASQVmn5KfC4d1R2Vlo1dHqi/PmiwOCNQ8Q0au+gXRU2NaA1ogQrhhv3UBgsG2kLCSbFx1P7K2HSolICvTPSCCCoU5ch4q7APfGmpsO5QP0jofimLpcenzRvuoBwz/V7W8kdQqEOh3Q6/RSOCghdIM+fbn4fVSNMpHkgZa3DgfoqCxeGbUaQQDyXnu8W7jmOlvUr0drlHiMOH2PmiyvEMVTIMHVRMrlptNl6DvTux77OU2Gi89xlAtdF0itOhvBUaAJ8wrNXeR50MDsuYc7SeJTyr8WNX5Mm1X29VcILuCz/APmHE3vKrsZc+B+EKzQol5ETqnjJ0eVvafA4dz3Bokz1Xpe7OxvQsE6myo7obBygVHDhaea6+gP27LPabS0mwnq6eI+/gmaU1V1wPH9FfpkpTHqhekXIClOEihzII61BrxBHbp26rKxeCcy8S3mNR3WzPVGSs3GU25UuRsMC91fx+zPep9y36jks1j7wfshcMsbGkhCSkTrJpt02hoDWwABoia1MVI0r0s0QSFglKFztPvRaBNuUz6kSTwv+yFrgAoMW+MreZk9m3+cKAqAgSfuUb0g6LQmKoYslJrv37qTh1UJEdjqoJHFC5qNrkgVQzDwOqLMgeJ+9OqYOPj80EhEiDcaea4nejd4e00WvcfJdoHJPAMze0RzUI8HxOGvEaT9hRCmfOy67ejZ7adUhuhuDGnT5rEdhjIiDbX9lryXSlRpSV2W6ews75Ogv2WHg8L67W8zdeqbHw3o6YAU2qw1uUZRYCFMLIWn9+qdvNGakY1QzJJlHVMC2vBCYCAgFDWIab2zQOx4EqRQVqZdY6Gx6cj4GCosT5kiOfFVsNUMQfaBynw4+KsOchoo6qQqClYmO48dR981ODKqaMDzWfj8AHHMLO58+QK0XNkJjpClkqyuVfWAMOJBGojRJdG6mOMHwH6JLn8Ua2lThyEN7owujBwo7Eny/VE8xPYoaAt98UBhsKoDmqk8GgN8Tcq4SqWz7jN/ES7zMBFXEJCMNQkQVUPePFC5SDRCSoIWmPojDkxEoQY180EsoXuScVDWqAalAWaDfzQveX2bYc+fQfqo20i/WzZ05qw0Qp7Vy2+mGGVkDjCy9kbOztdA0En6R1XTb0UpYIHX78YQbsUQGOGkwqRzWHw/4vrEkyde8L0GgLXXKVqMVh3ldVR9kKQo0mJvR90xbw8+3JaQ2eTPDQImlLJAQgIJCLJpTBvNKEFfE+qQ/ho+OR9l3cfJHE8ZUpEgg6REd7Kjh35SWEyWx4tPsnvGqixKXQQZ0N+xVtrlWfTzTPEQpaAkX149wkKmBQvFkMJy5VEcHmkj+9EkNnYi4pJIAq+ye4+YT0tEklF+g4r2HflPyUWC9kdgkkifSzwTVEklQnaJBJJAiEFfRMkgjon1R3Q0xNeDoBokkpVWj9VGdUklUUdtex5/VVti6FJJT7WI8cPxG91tUuCSSkKsSq1Hj3KdJaSDTpJIGKJmiSSBN4qhif8Zn/jd80klFidFQ1d3TpIowhOqSSrIU6SS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data:image/jpeg;base64,/9j/4AAQSkZJRgABAQAAAQABAAD/2wCEAAkGBxQTEhUUEhQUFRUVFBQUFRQUFBQUFBUVFBQWFxQUFxQYHCggGBolHBQUITEhJSkrLi4uFx8zODMsNygtLisBCgoKDg0OGBAQGiwkHCQsLCwsLCwsLCwsLCwsLCwsLCwsLCwsLCwsLCwsLCwsLCwsLCwsLCwsLCwsLCwsLCwwLP/AABEIAMIBAwMBIgACEQEDEQH/xAAbAAABBQEBAAAAAAAAAAAAAAACAAEDBAUGB//EAD8QAAEDAgMGAggEBAQHAAAAAAEAAhEDIQQSMQUGQVFhcYGREyIyQqGxwfAjctHhUmKCkjNjk8IHFENTc6Ky/8QAGQEBAQEBAQEAAAAAAAAAAAAAAAECAwQF/8QAIxEBAQACAgICAgMBAAAAAAAAAAECEQMxEiETQSJRBDJh4f/aAAwDAQACEQMRAD8A1eP3dOnITL5D0BJRAqFnFStK0ESgdqpXNQBAAciPBBzSJsiaKEgU0omqqFzUxRPQE24qAwE0X1ULQeflxWhS2e83IDR118lZLehTTGeC16WyG8XOPaAFZbgKQ90eJJW5x02wM8Jwea6A4Ol/22+RUZ2XTOjSOxP1T46m2Jmg+SRctCtsoj2XTbRwg/CyqPaWmHCD1+7rnljY1AGU4KdxQtRBtKfMmJtHZIICBTEJwkYlAwTgCdUxHyT5YM8/ggTNUU8bqMqRpQMimyAuRoHSQhySBiUDhdNmTyZUgEGJ7opTZhKas5UJ7kxKknXVRuCQABconKFrlIAgeAUSEAeSfMgGdVcwWCNW/stHvdeQ5qLZ+Gzu5N1cfoqO3d9mUpp4VrXkWzm9MfliM3fRdePDy9pa6b0dOg3MS1reL3kD4lc/tDfjDsEU81Y82+qz+51z4Bee43HVazs1V7nn+YyB2Gg8Aq8r0TBm11GL37rk+o2mwcLF58zZZeI3oxT9a7wP5SG/ILJKaFrxjO1p20qnGrV6fiP/AFQHG1D/ANSp/qP/AFUBSbfRXRupRjas/wCLV/1X/qpmbZxAt6eqRyLy4f8AtKpEQmKmoNmhvLXBvlfH8Qg+YW1s/eik6BUmmfNs9xp4riy5MsXixrXlY9VpVgQIMg6EQQeVwpWrzXZW0qlEgtcYB9ZmrSO3A9V6RTfx53/RebPDxrUu0khMUs0hC10WWFEU5N/vVNmTz4oGBTtUc3Ug8UA1FIxRuudFINFQUJ0CSugCItlQlyKb+CzA0Jw2SmnWUmqocpOaiCIFRVZzAiyW1Uhak3hIQQtaloCTaLydI4kqRwuuV3n2wS40GaAfiO5z7nbmfBaxx8roRbe2/wCmb6KkYoceBrdXfy/y9AsEhOdfokGkwACSdIEkr2ySRi7A4DgkxhNgJ6CZXQ7K3bzGapyj+FsE9i7RdNhMFTpR6NjRztfxcbrjlzydOuPBbPbi8Hu3Xf7uQHjUMHy1WrQ3OGtSof6QB/8AS6oGUlxvNnXWcOMYNPdKgNS8/wBQHyCMbs4ccH/3lbYKCVnzy/bfhj+mOd2MOfdcP6z9QquJ3Ppn2KjmnhIaR8IK6WUk+TKfZePG/Tz3aO7demMwaHtGrmXIHVhuPisS8heulcxvFsIOBq0x6wkuaPeA1cOq7cfNesnHk4fvFx8WXpexiXUKRPGmz4tC81qNgSvStigihSH+Wz5WWufqOOC6GoXsUjQgcV5mjFqPKlmTNcgcNvcIhAEJgU7WXlWQCWomtlC/pqiaYVCKSfOElRVlG4oXGyBplc4JQ4FNNknmyFosIVBFLSE3FOQkgZpRyow1EroVdr40U6Tn8QDH5iIb8V5wwyZ1JMknium33xNmUwf5z39lvzlcyxh4Tawjj0Xp4cdTbNqxhqBe7K3XmdAF1Gydmtp6Tm4uOp6dAi2dsn0bAfVcSAX5TcE3joBotPCNXLPl8unow49drVJkBSwlSppsXiW0xLvADUri7bJtkchUKe0s2lOoezVPTxIJvTqDqW2HkU1U8oneFGIRm4sZ++SDIinARJqTED6wFsr3dQw/NDaXKmFNU6u1MutKqOsK/h6rXCWmfn4hNJ5R5tt7CilXe0C13Aa+q8SPjI8F126NYOwtKPdBYe7Vi790vxWuHGmR/af3PmluNXcHlkOLHAGQCWteBxOgkW8F6cp5ccryZes7HalQqSobWUS84eAnGqWVPBQJzoRiUxbdFMaoGTyELymYVRJCSdJNiqWpNaAk5M1ZgMJAJQmcqFluk5KUxKAmoalvvzRBZ+23VPRltIZnO9WbQ0HVxPCysmxxG2sT6Ws53Augflbor27eFz1myJDRmP8AtVfaGyzRLczgSQTAkgRa7uK6HdKlDc38Rd5NgR8SvRnlJh6Xjx3n7bNYRccAD+oKKiAHnvPmEVR8yOHFR4Z0vffl8l5HrX22QuotJzESeZUbyUvScETSZ1QBR+n6IXDn+3iqGL2xSpRmdrp6riPAgK62vqNJtUcU7hKpuqBwMH1hBg2ItMx2KmoOkBDSWmYlIVlDU1jsgxGMp0h+I9rPzECU0Lgqz2SY0TIgHsq+HrNeJa5pHMGQeyknkUNOV34pZn0Qfec5v9zmLpQ0DSw5CwFhosPeenLsMf8AOA83CPkFuxPgt3+sebk/sNlWRqhbxRNYITFsLLBN5InO4IQ2fBOXR+qLsi+NURM6oA66IKxASZSi/WyPMnyIHlJN6PqkoK/in4pFOQpARco3GUWSUsi1EpkxvrojyoXIoQYSeeSYIrC5MAXPYXUHE7zV5rloFqfq+PtH4rod2D+E0W9UuH90H6Lk6rvSVHO1zPLj1Ere2Licri0++BF+IXXk9SYvZ/G494ZZN97o1teCoqJAquE8AQrWoM3HJZ+TLWaALZTrf4riVo1Hqu9k8/NTkIUjarUws6knoS4j5pzQaQG1GNcB7PIc4abDwVqEJCpZsnU26hoFotr58lPhqSBkFTMKjKKoL+HyKr4rB0nNyvZmBIcRJ9oaHVWawuPEJNCdHfai/DezkOXKA1tzIaOHUd0YzzdwPUCFZLNUEJ20z9vNmjPFrmPH9LxPwWuP1+BWZtf/AAX/AJHfKVpsdpHEA89QtfTz83cpFCXI3cVGUjgNMSkwpz9kJQLW3+iJ1+iQTtF7oCjmkzXwSlIIClJASknoV80J5KEhFCzBIHWCZMkSqCMQo3NBSzdOaQCCOfnyWdvJi8lEwYc/1R/uPktPQSVxO2sd6er6p9Ueq3txd438lvCbv+Gr1FXDM1I00HZXaNXI4O/hMnsNUDRAjkhqiQQTAgz2i6mV8rt97i4px8fg7ehWBEi4IkHnKpNM1zcE5fEDkvNqG1q1NuRlVwaJA0Nukgwun3Nrk6kuJzEk6reXDcZt8icsysjs3FCEQFksq4x3lCSmKOFHXMfolXYA8lxa0wBGY/RW2aKlSpObMQSdZ5/xJNxBZ7TmHxDUSrGLBI6giCo8LUJF7FpLT4KA1zUIyuZ+WQ4+Jn5KTD0srjPva91FiyVG5SubZRQgobdqRQf1aR5mFZ2NiM9Gm7WWNHkIWHvjiMlPuR5DX4q1ufWzYeJ9l7h4GCF0mP4b/wBebmv5ab4KculRxfwRaBZcRsTOEeadiB4uiii6YuThycgIiJqME801TgnAVoUpJxTCSghlIJwkSshw5IIWJPWgUpwUIWLvHtJ9PKymCC4f4mok+63qrJv0Ku8217GlTN/fI4D+Ed+KwsNSi51PDkFpbN2DUeZd6pJOolx52XU4HdXiR41LnlIaFu9eMevgz4+L88vd/X6/646nRc72Wk9gY81l7frFgFM2LgCbizeGi7nebalPBD0bGmrWLM0EQykI9tzR8BxXm+0Gve0V6xJdWe4NkD1m04DndAMwaOzuS68XFq7q8/8AOzzxuMmts4npC7Dc94BZzOYcFh41jW4ahb8So6rVLrWa0inTHb1XHxXQYDCmhSw5cDL2h19Rmk/ounLd4vFxf2duzRGEFF0gRxUuVeF7QNNrrL2ttJlIZjd3BvTqj2jtVlNsD1nxZrbx1JCwsPsarXd6St6oOgNyeVlrHH7vTOWV6injNuVqlgSwcmjh1KpMouMk3PVdjS3apge0Z5TZBU2PTafbY0xF3QV0+STqMzj37yrkGtd1EdVrbP3he1wbVlzRaeLeRW43YFMiTB6gkyqO1d32m9Ox+cJ5Y31VuFx9410VOpmbP2ZFk/BYuwMaY9FUs9lhNszeY5rbeIauVmq3LtwO/wBX9cNnQC3C5kov+HuOEvpl3rFrXQTrlkEjsIlZm8D/AEmIgnV0c7EwLLM2QajarXUp9IyXBusge23rYExyB5L2Y8e+PTxZ5fnt7C1J4VTZePZWptqMs14kTw5t6kGyuOcvJZZ2p2FJxlMGcU0jTxUAvZwFkdMnimaU0X1VgN2iEuJFuiRF0QCBB5TI0k0Impyha8aJTKzBJwTQhAmwEnhFyVp4TYpdBqGBrlGviVuY29DOpMJMAFx5C8d+S0KGxHG9QhoHujXuXcFtUKDWCGgAdP14o3rtOKTtNqeGwbGey0D5nxVh7gBOicNUWJPqu7Lc9ekcltncmniH1axe8VarScpd6geG5WExeLCy5XEbhYo0HOqub6SkxraNJhBaWhxLgXWF8xiLybr1mm2R98kLxzV8qPC9j7uYjEVm0X06jWg/iOexzW02hwziYu6xAHEwvS98NnzTYWD2AGxazQIAldPTdIidLRfhodUFegHNLXXlTK7J6cJsHaMjI4xGk6hbbsO1/tZiPzGFz+8OyHUnZmi08LKLZu8JaMrxJGhK8+XHe49GPJL2vbYrMpAMa0NLomw9mb3WpT0EchHkuI23i89XNwsB81v7D2qHNDXG4TLDUlaxy9tt5ELncXs8udJ+7LoC2dChdTE8Fzl06XGXtS2fQLBB0Vl71M4CFhbb2m1rSG6myatq2zGJcJUp1bPAzMJDXXDhfoptrYt1KmZcCTodD4jRcbhcaWPkWnrK38JmxL2T7NtNOvyXb4/bj8nr/XL7c2VXpxiMjvRnKW1RcNIMiR7sHjEdUW52x6mKrP8ARuLDTb6QVNQ2qT6gMfxetI5d17RhsO0sywC2MsESC0cxxUtLCU6TC2lTZTBIJDGhoJkXgL0TL1p5rPe3Mbi7v1qDa7cQKYbUqZ2U2OzMBIOdwHAG0BbOM2SNWGOjrjwPBadJtgjKzZL2OWqUnts4R193wOijaR4rq6jQRBEjiDcHwWVi9kAyadv5TfyK43j/AE1tmN++PgizgJn0y0wRHf6JFnzWNBF0pyD99UEXUoUocOCZFASQVmn5KfC4d1R2Vlo1dHqi/PmiwOCNQ8Q0au+gXRU2NaA1ogQrhhv3UBgsG2kLCSbFx1P7K2HSolICvTPSCCCoU5ch4q7APfGmpsO5QP0jofimLpcenzRvuoBwz/V7W8kdQqEOh3Q6/RSOCghdIM+fbn4fVSNMpHkgZa3DgfoqCxeGbUaQQDyXnu8W7jmOlvUr0drlHiMOH2PmiyvEMVTIMHVRMrlptNl6DvTux77OU2Gi89xlAtdF0itOhvBUaAJ8wrNXeR50MDsuYc7SeJTyr8WNX5Mm1X29VcILuCz/APmHE3vKrsZc+B+EKzQol5ETqnjJ0eVvafA4dz3Bokz1Xpe7OxvQsE6myo7obBygVHDhaea6+gP27LPabS0mwnq6eI+/gmaU1V1wPH9FfpkpTHqhekXIClOEihzII61BrxBHbp26rKxeCcy8S3mNR3WzPVGSs3GU25UuRsMC91fx+zPep9y36jks1j7wfshcMsbGkhCSkTrJpt02hoDWwABoia1MVI0r0s0QSFglKFztPvRaBNuUz6kSTwv+yFrgAoMW+MreZk9m3+cKAqAgSfuUb0g6LQmKoYslJrv37qTh1UJEdjqoJHFC5qNrkgVQzDwOqLMgeJ+9OqYOPj80EhEiDcaea4nejd4e00WvcfJdoHJPAMze0RzUI8HxOGvEaT9hRCmfOy67ejZ7adUhuhuDGnT5rEdhjIiDbX9lryXSlRpSV2W6ews75Ogv2WHg8L67W8zdeqbHw3o6YAU2qw1uUZRYCFMLIWn9+qdvNGakY1QzJJlHVMC2vBCYCAgFDWIab2zQOx4EqRQVqZdY6Gx6cj4GCosT5kiOfFVsNUMQfaBynw4+KsOchoo6qQqClYmO48dR981ODKqaMDzWfj8AHHMLO58+QK0XNkJjpClkqyuVfWAMOJBGojRJdG6mOMHwH6JLn8Ua2lThyEN7owujBwo7Eny/VE8xPYoaAt98UBhsKoDmqk8GgN8Tcq4SqWz7jN/ES7zMBFXEJCMNQkQVUPePFC5SDRCSoIWmPojDkxEoQY180EsoXuScVDWqAalAWaDfzQveX2bYc+fQfqo20i/WzZ05qw0Qp7Vy2+mGGVkDjCy9kbOztdA0En6R1XTb0UpYIHX78YQbsUQGOGkwqRzWHw/4vrEkyde8L0GgLXXKVqMVh3ldVR9kKQo0mJvR90xbw8+3JaQ2eTPDQImlLJAQgIJCLJpTBvNKEFfE+qQ/ho+OR9l3cfJHE8ZUpEgg6REd7Kjh35SWEyWx4tPsnvGqixKXQQZ0N+xVtrlWfTzTPEQpaAkX149wkKmBQvFkMJy5VEcHmkj+9EkNnYi4pJIAq+ye4+YT0tEklF+g4r2HflPyUWC9kdgkkifSzwTVEklQnaJBJJAiEFfRMkgjon1R3Q0xNeDoBokkpVWj9VGdUklUUdtex5/VVti6FJJT7WI8cPxG91tUuCSSkKsSq1Hj3KdJaSDTpJIGKJmiSSBN4qhif8Zn/jd80klFidFQ1d3TpIowhOqSSrIU6SSD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80" name="Picture 8" descr="http://history.cultural-china.com/chinaWH/upload/upfiles/2010-03/01/kublai_khan__the_founder_of_the_yuan_dynasty89c62d929bd3ca74ceff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289897"/>
            <a:ext cx="3429000" cy="2568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20989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err="1" smtClean="0"/>
              <a:t>Kubilai</a:t>
            </a:r>
            <a:r>
              <a:rPr lang="en-US" dirty="0" smtClean="0"/>
              <a:t> Khan’s China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763000" cy="58674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Mongols conquer Xi Xia and </a:t>
            </a:r>
            <a:r>
              <a:rPr lang="en-US" dirty="0" err="1" smtClean="0"/>
              <a:t>Jin</a:t>
            </a:r>
            <a:r>
              <a:rPr lang="en-US" dirty="0" smtClean="0"/>
              <a:t> empires, then turn to Song dynasty led by </a:t>
            </a:r>
            <a:r>
              <a:rPr lang="en-US" dirty="0" err="1" smtClean="0"/>
              <a:t>Kubilai</a:t>
            </a:r>
            <a:r>
              <a:rPr lang="en-US" dirty="0" smtClean="0"/>
              <a:t> Khan</a:t>
            </a:r>
          </a:p>
          <a:p>
            <a:pPr lvl="1"/>
            <a:r>
              <a:rPr lang="en-US" dirty="0" smtClean="0"/>
              <a:t>Campaign lasts from 1235-1279 against fortified cities</a:t>
            </a:r>
          </a:p>
          <a:p>
            <a:pPr lvl="1"/>
            <a:r>
              <a:rPr lang="en-US" dirty="0" err="1" smtClean="0"/>
              <a:t>Kubilai</a:t>
            </a:r>
            <a:r>
              <a:rPr lang="en-US" dirty="0" smtClean="0"/>
              <a:t> becomes great khan in 1260</a:t>
            </a:r>
          </a:p>
          <a:p>
            <a:r>
              <a:rPr lang="en-US" dirty="0" smtClean="0"/>
              <a:t>Renames Mongolian regime the Yuan Dynasty</a:t>
            </a:r>
          </a:p>
          <a:p>
            <a:r>
              <a:rPr lang="en-US" dirty="0" smtClean="0"/>
              <a:t>Passes laws to distinguish between Mongols and Chinese</a:t>
            </a:r>
          </a:p>
          <a:p>
            <a:pPr lvl="1"/>
            <a:r>
              <a:rPr lang="en-US" dirty="0" smtClean="0"/>
              <a:t>Forbids scholars to learn Mongol script used for records and governmental documents</a:t>
            </a:r>
          </a:p>
          <a:p>
            <a:pPr lvl="1"/>
            <a:r>
              <a:rPr lang="en-US" dirty="0" smtClean="0"/>
              <a:t>Mongols forbidden to marry ethnic Chinese</a:t>
            </a:r>
          </a:p>
          <a:p>
            <a:pPr lvl="1"/>
            <a:r>
              <a:rPr lang="en-US" dirty="0" smtClean="0"/>
              <a:t>Friendship between Mongols and Chinese discouraged</a:t>
            </a:r>
          </a:p>
          <a:p>
            <a:pPr lvl="1"/>
            <a:r>
              <a:rPr lang="en-US" dirty="0" smtClean="0"/>
              <a:t>Military forces remain separate</a:t>
            </a:r>
          </a:p>
          <a:p>
            <a:pPr lvl="1"/>
            <a:r>
              <a:rPr lang="en-US" dirty="0" smtClean="0"/>
              <a:t>Mongol religion and ceremonies retained</a:t>
            </a:r>
          </a:p>
          <a:p>
            <a:pPr lvl="1"/>
            <a:r>
              <a:rPr lang="en-US" dirty="0" smtClean="0"/>
              <a:t>Mongol tent cities among Chinese cities</a:t>
            </a:r>
          </a:p>
          <a:p>
            <a:r>
              <a:rPr lang="en-US" dirty="0" smtClean="0"/>
              <a:t>Fascination with Chinese culture</a:t>
            </a:r>
          </a:p>
          <a:p>
            <a:pPr lvl="1"/>
            <a:r>
              <a:rPr lang="en-US" dirty="0" smtClean="0"/>
              <a:t>Surrounded by Chinese advisors (Buddhist, Confucian, Daoist)</a:t>
            </a:r>
          </a:p>
          <a:p>
            <a:pPr lvl="1"/>
            <a:r>
              <a:rPr lang="en-US" dirty="0" smtClean="0"/>
              <a:t>Use of Chinese rituals, music, and art in Mongol court life</a:t>
            </a:r>
          </a:p>
          <a:p>
            <a:pPr lvl="1"/>
            <a:r>
              <a:rPr lang="en-US" dirty="0" smtClean="0"/>
              <a:t>Yuan dynasty on Chinese calendar</a:t>
            </a:r>
          </a:p>
          <a:p>
            <a:pPr lvl="1"/>
            <a:r>
              <a:rPr lang="en-US" dirty="0" smtClean="0"/>
              <a:t>Sacrifices to ancestors</a:t>
            </a:r>
          </a:p>
          <a:p>
            <a:r>
              <a:rPr lang="en-US" dirty="0" smtClean="0"/>
              <a:t>Refuses use of civil service exams</a:t>
            </a:r>
          </a:p>
          <a:p>
            <a:r>
              <a:rPr lang="en-US" dirty="0" smtClean="0"/>
              <a:t>New Chinese hierarchy</a:t>
            </a:r>
          </a:p>
          <a:p>
            <a:pPr lvl="1"/>
            <a:r>
              <a:rPr lang="en-US" dirty="0" smtClean="0"/>
              <a:t>Mongols </a:t>
            </a:r>
          </a:p>
          <a:p>
            <a:pPr lvl="1"/>
            <a:r>
              <a:rPr lang="en-US" dirty="0" smtClean="0"/>
              <a:t>Central Asian nomads and Muslim allies</a:t>
            </a:r>
          </a:p>
          <a:p>
            <a:pPr lvl="1"/>
            <a:r>
              <a:rPr lang="en-US" dirty="0" smtClean="0"/>
              <a:t>North Chinese</a:t>
            </a:r>
          </a:p>
          <a:p>
            <a:pPr lvl="1"/>
            <a:r>
              <a:rPr lang="en-US" dirty="0" smtClean="0"/>
              <a:t>Ethnic Chinese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136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Yuan Gender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Mongol women aloof from Chinese culture</a:t>
            </a:r>
          </a:p>
          <a:p>
            <a:pPr lvl="1"/>
            <a:r>
              <a:rPr lang="en-US" dirty="0" smtClean="0"/>
              <a:t>Refuse to adopt </a:t>
            </a:r>
            <a:r>
              <a:rPr lang="en-US" dirty="0" err="1" smtClean="0"/>
              <a:t>footbinding</a:t>
            </a:r>
            <a:endParaRPr lang="en-US" dirty="0" smtClean="0"/>
          </a:p>
          <a:p>
            <a:pPr lvl="1"/>
            <a:r>
              <a:rPr lang="en-US" dirty="0" smtClean="0"/>
              <a:t>Retain property rights and freedom to move about town</a:t>
            </a:r>
          </a:p>
          <a:p>
            <a:pPr lvl="1"/>
            <a:r>
              <a:rPr lang="en-US" dirty="0" smtClean="0"/>
              <a:t>Women aid hunting</a:t>
            </a:r>
          </a:p>
          <a:p>
            <a:r>
              <a:rPr lang="en-US" dirty="0" err="1" smtClean="0"/>
              <a:t>Chabi</a:t>
            </a:r>
            <a:r>
              <a:rPr lang="en-US" dirty="0" smtClean="0"/>
              <a:t>, wife of </a:t>
            </a:r>
            <a:r>
              <a:rPr lang="en-US" dirty="0" err="1" smtClean="0"/>
              <a:t>Kubilai</a:t>
            </a:r>
            <a:r>
              <a:rPr lang="en-US" dirty="0" smtClean="0"/>
              <a:t> Khan</a:t>
            </a:r>
          </a:p>
          <a:p>
            <a:pPr lvl="1"/>
            <a:r>
              <a:rPr lang="en-US" dirty="0" smtClean="0"/>
              <a:t>Advised on political and diplomatic matters</a:t>
            </a:r>
          </a:p>
          <a:p>
            <a:pPr lvl="1"/>
            <a:r>
              <a:rPr lang="en-US" dirty="0" smtClean="0"/>
              <a:t>Fostered policies reconciling Chinese to Mongols</a:t>
            </a:r>
          </a:p>
          <a:p>
            <a:pPr lvl="2"/>
            <a:r>
              <a:rPr lang="en-US" dirty="0" smtClean="0"/>
              <a:t>Harsh treatment of Song would only anger the people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605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Tolerance and Cultural Influence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Curiosity of Chinese culture</a:t>
            </a:r>
          </a:p>
          <a:p>
            <a:r>
              <a:rPr lang="en-US" dirty="0" smtClean="0"/>
              <a:t>Patronage of scholars, artists, artisans</a:t>
            </a:r>
          </a:p>
          <a:p>
            <a:r>
              <a:rPr lang="en-US" dirty="0" smtClean="0"/>
              <a:t>Advised by Muslims, Persians, Turks</a:t>
            </a:r>
          </a:p>
          <a:p>
            <a:pPr lvl="1"/>
            <a:r>
              <a:rPr lang="en-US" dirty="0" smtClean="0"/>
              <a:t>Building of administration and city</a:t>
            </a:r>
          </a:p>
          <a:p>
            <a:pPr lvl="1"/>
            <a:r>
              <a:rPr lang="en-US" dirty="0" smtClean="0"/>
              <a:t>System of more efficient tax/tribute collection</a:t>
            </a:r>
          </a:p>
          <a:p>
            <a:pPr lvl="1"/>
            <a:r>
              <a:rPr lang="en-US" dirty="0" smtClean="0"/>
              <a:t>Astronomers fix Chinese calendar and maps</a:t>
            </a:r>
          </a:p>
          <a:p>
            <a:pPr lvl="1"/>
            <a:r>
              <a:rPr lang="en-US" dirty="0" smtClean="0"/>
              <a:t>Improve imperial hospitals</a:t>
            </a:r>
          </a:p>
          <a:p>
            <a:r>
              <a:rPr lang="en-US" dirty="0" smtClean="0"/>
              <a:t>Interest and toleration of all religions</a:t>
            </a:r>
          </a:p>
          <a:p>
            <a:r>
              <a:rPr lang="en-US" dirty="0" smtClean="0"/>
              <a:t>Interaction with Europeans</a:t>
            </a:r>
          </a:p>
          <a:p>
            <a:pPr lvl="1"/>
            <a:r>
              <a:rPr lang="en-US" dirty="0" smtClean="0"/>
              <a:t>Marco Polo and his family (Venice, Italy)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520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Fall of the Yuan Dynasty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58674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Measures to preserve Mongolian separateness</a:t>
            </a:r>
          </a:p>
          <a:p>
            <a:pPr lvl="1"/>
            <a:r>
              <a:rPr lang="en-US" dirty="0" smtClean="0"/>
              <a:t>Ethnic Chinese never really reconciled to Mongol rule</a:t>
            </a:r>
          </a:p>
          <a:p>
            <a:r>
              <a:rPr lang="en-US" dirty="0" smtClean="0"/>
              <a:t>Scholar-gentry see Mongols as barbarians who endanger Chinese tradition</a:t>
            </a:r>
          </a:p>
          <a:p>
            <a:pPr lvl="1"/>
            <a:r>
              <a:rPr lang="en-US" dirty="0" smtClean="0"/>
              <a:t>Refusal of reinstating civil service exams prevent Confucian scholars from dominating politics</a:t>
            </a:r>
          </a:p>
          <a:p>
            <a:pPr lvl="1"/>
            <a:r>
              <a:rPr lang="en-US" dirty="0" smtClean="0"/>
              <a:t>Alienation of scholars through Mongol favoritism toward foreign officials</a:t>
            </a:r>
          </a:p>
          <a:p>
            <a:r>
              <a:rPr lang="en-US" dirty="0" smtClean="0"/>
              <a:t>Mongols improve position of artisans and merchants</a:t>
            </a:r>
          </a:p>
          <a:p>
            <a:r>
              <a:rPr lang="en-US" dirty="0" smtClean="0"/>
              <a:t>Elites soon become addicted to urban luxury</a:t>
            </a:r>
          </a:p>
          <a:p>
            <a:pPr lvl="1"/>
            <a:r>
              <a:rPr lang="en-US" dirty="0" smtClean="0"/>
              <a:t>Languish of art and poetry</a:t>
            </a:r>
          </a:p>
          <a:p>
            <a:pPr lvl="1"/>
            <a:r>
              <a:rPr lang="en-US" dirty="0" smtClean="0"/>
              <a:t>Elevation of actors as minor celebrities</a:t>
            </a:r>
          </a:p>
          <a:p>
            <a:r>
              <a:rPr lang="en-US" dirty="0" err="1" smtClean="0"/>
              <a:t>Kubilai</a:t>
            </a:r>
            <a:r>
              <a:rPr lang="en-US" dirty="0" smtClean="0"/>
              <a:t> Khan favors peasants</a:t>
            </a:r>
          </a:p>
          <a:p>
            <a:pPr lvl="1"/>
            <a:r>
              <a:rPr lang="en-US" dirty="0" smtClean="0"/>
              <a:t>Forbids cavalry from pasturing on peasant lands</a:t>
            </a:r>
          </a:p>
          <a:p>
            <a:pPr lvl="1"/>
            <a:r>
              <a:rPr lang="en-US" dirty="0" smtClean="0"/>
              <a:t>Reduction of peasant tax and forced-labor</a:t>
            </a:r>
          </a:p>
          <a:p>
            <a:r>
              <a:rPr lang="en-US" dirty="0" smtClean="0"/>
              <a:t>Song loyalist revolts in south</a:t>
            </a:r>
          </a:p>
          <a:p>
            <a:r>
              <a:rPr lang="en-US" dirty="0" smtClean="0"/>
              <a:t>Defeat in Japan in 1274 and 1280, undermining power</a:t>
            </a:r>
          </a:p>
          <a:p>
            <a:r>
              <a:rPr lang="en-US" dirty="0" smtClean="0"/>
              <a:t>Graft and corruption of Chinese and Muslim </a:t>
            </a:r>
            <a:r>
              <a:rPr lang="en-US" dirty="0" err="1" smtClean="0"/>
              <a:t>adminstrators</a:t>
            </a:r>
            <a:endParaRPr lang="en-US" dirty="0" smtClean="0"/>
          </a:p>
          <a:p>
            <a:pPr lvl="1"/>
            <a:r>
              <a:rPr lang="en-US" dirty="0" smtClean="0"/>
              <a:t>Angers peasantry even more</a:t>
            </a:r>
          </a:p>
          <a:p>
            <a:pPr lvl="1"/>
            <a:r>
              <a:rPr lang="en-US" dirty="0" smtClean="0"/>
              <a:t>Scholar-bureaucrats call on peasants to revolt</a:t>
            </a:r>
          </a:p>
          <a:p>
            <a:pPr lvl="1"/>
            <a:r>
              <a:rPr lang="en-US" dirty="0" smtClean="0"/>
              <a:t>Banditry and piracy</a:t>
            </a:r>
          </a:p>
          <a:p>
            <a:pPr lvl="1"/>
            <a:r>
              <a:rPr lang="en-US" dirty="0" smtClean="0"/>
              <a:t>Famine</a:t>
            </a:r>
          </a:p>
          <a:p>
            <a:r>
              <a:rPr lang="en-US" dirty="0" smtClean="0"/>
              <a:t>Rise of secret religious sects like White Lotus Society</a:t>
            </a:r>
          </a:p>
          <a:p>
            <a:pPr lvl="1"/>
            <a:r>
              <a:rPr lang="en-US" dirty="0" smtClean="0"/>
              <a:t>Dedicated to overthrowing Yuan, leads to peasant resistance</a:t>
            </a:r>
          </a:p>
          <a:p>
            <a:pPr lvl="1"/>
            <a:r>
              <a:rPr lang="en-US" dirty="0" smtClean="0"/>
              <a:t>Mongols flee to central Asia</a:t>
            </a:r>
          </a:p>
          <a:p>
            <a:pPr lvl="2"/>
            <a:r>
              <a:rPr lang="en-US" dirty="0" smtClean="0"/>
              <a:t>Short power vacuum, ended by </a:t>
            </a:r>
            <a:r>
              <a:rPr lang="en-US" dirty="0" err="1" smtClean="0"/>
              <a:t>Ju</a:t>
            </a:r>
            <a:r>
              <a:rPr lang="en-US" dirty="0" smtClean="0"/>
              <a:t> </a:t>
            </a:r>
            <a:r>
              <a:rPr lang="en-US" dirty="0" err="1" smtClean="0"/>
              <a:t>Yuanzhang</a:t>
            </a:r>
            <a:r>
              <a:rPr lang="en-US" dirty="0" smtClean="0"/>
              <a:t> (peasant) to found Ming Dynasty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442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Timur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Turkish nomads led by </a:t>
            </a:r>
            <a:r>
              <a:rPr lang="en-US" dirty="0" err="1" smtClean="0"/>
              <a:t>Timur</a:t>
            </a:r>
            <a:r>
              <a:rPr lang="en-US" dirty="0" smtClean="0"/>
              <a:t>-I Lang (1360s-1405)</a:t>
            </a:r>
          </a:p>
          <a:p>
            <a:pPr lvl="1"/>
            <a:r>
              <a:rPr lang="en-US" dirty="0" smtClean="0"/>
              <a:t>Noble land-owning clan</a:t>
            </a:r>
          </a:p>
          <a:p>
            <a:pPr lvl="1"/>
            <a:r>
              <a:rPr lang="en-US" dirty="0" smtClean="0"/>
              <a:t>Highly cultured in fine arts, gardens, architecture</a:t>
            </a:r>
          </a:p>
          <a:p>
            <a:pPr lvl="1"/>
            <a:r>
              <a:rPr lang="en-US" dirty="0" smtClean="0"/>
              <a:t>Ruthless, indifferent to suffering</a:t>
            </a:r>
          </a:p>
          <a:p>
            <a:pPr lvl="1"/>
            <a:r>
              <a:rPr lang="en-US" dirty="0" smtClean="0"/>
              <a:t>Conquest of Persia, Fertile Crescent, India, Russia</a:t>
            </a:r>
          </a:p>
          <a:p>
            <a:pPr lvl="1"/>
            <a:r>
              <a:rPr lang="en-US" dirty="0" smtClean="0"/>
              <a:t>Prisoners massacred as a warning</a:t>
            </a:r>
          </a:p>
          <a:p>
            <a:pPr lvl="1"/>
            <a:r>
              <a:rPr lang="en-US" dirty="0" smtClean="0"/>
              <a:t>Rule brings neither trade or cultural diffusion</a:t>
            </a:r>
          </a:p>
          <a:p>
            <a:pPr lvl="1"/>
            <a:r>
              <a:rPr lang="en-US" dirty="0" smtClean="0"/>
              <a:t>After Lang’s death, empire dissipates through power vacuum civil war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210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a.) How did the Mongols influence China?</a:t>
            </a:r>
            <a:br>
              <a:rPr lang="en-US" dirty="0" smtClean="0"/>
            </a:br>
            <a:r>
              <a:rPr lang="en-US" dirty="0" smtClean="0"/>
              <a:t>b.) How did China influence the Mongols?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a.) How did the Mongols distinguish themselves from the Chinese? </a:t>
            </a:r>
            <a:br>
              <a:rPr lang="en-US" dirty="0" smtClean="0"/>
            </a:br>
            <a:r>
              <a:rPr lang="en-US" dirty="0" smtClean="0"/>
              <a:t>b.) Why do you think this is?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did the Mongols treat their women differently than the Chinese? Why do you think they were treated this way?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Why do you think the Mongols were so interested in the culture of the conquered peoples? Give an example as evidence to back your argument.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do you consider to be the main reason for the fall of the Yuan dynasty? Why?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Compare/contrast the Chinese, Russian, and Middle Eastern khanates.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63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Mongol Generalizations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143000"/>
            <a:ext cx="8915400" cy="5638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Nomadic, depending on herds of goats and sheep</a:t>
            </a:r>
          </a:p>
          <a:p>
            <a:pPr lvl="1"/>
            <a:r>
              <a:rPr lang="en-US" dirty="0" smtClean="0"/>
              <a:t>Migrate due to seasons</a:t>
            </a:r>
          </a:p>
          <a:p>
            <a:pPr lvl="1"/>
            <a:r>
              <a:rPr lang="en-US" dirty="0" smtClean="0"/>
              <a:t>Staple foods are meat and milk of herds</a:t>
            </a:r>
          </a:p>
          <a:p>
            <a:pPr lvl="2"/>
            <a:r>
              <a:rPr lang="en-US" dirty="0" smtClean="0"/>
              <a:t>Supplemented by grain and vegetables from trade with sedentary peoples</a:t>
            </a:r>
          </a:p>
          <a:p>
            <a:pPr lvl="1"/>
            <a:r>
              <a:rPr lang="en-US" dirty="0" smtClean="0"/>
              <a:t>Round tents made of wool and felt</a:t>
            </a:r>
          </a:p>
          <a:p>
            <a:pPr lvl="1"/>
            <a:r>
              <a:rPr lang="en-US" dirty="0" smtClean="0"/>
              <a:t>Travel on ponies (begin at young age)</a:t>
            </a:r>
          </a:p>
          <a:p>
            <a:r>
              <a:rPr lang="en-US" dirty="0" smtClean="0"/>
              <a:t>Organization</a:t>
            </a:r>
          </a:p>
          <a:p>
            <a:pPr lvl="1"/>
            <a:r>
              <a:rPr lang="en-US" dirty="0" smtClean="0"/>
              <a:t>Tribe&gt;clan</a:t>
            </a:r>
          </a:p>
          <a:p>
            <a:pPr lvl="1"/>
            <a:r>
              <a:rPr lang="en-US" dirty="0" smtClean="0"/>
              <a:t>Confederations for defense</a:t>
            </a:r>
          </a:p>
          <a:p>
            <a:r>
              <a:rPr lang="en-US" dirty="0" smtClean="0"/>
              <a:t>Government</a:t>
            </a:r>
          </a:p>
          <a:p>
            <a:pPr lvl="1"/>
            <a:r>
              <a:rPr lang="en-US" dirty="0" smtClean="0"/>
              <a:t>Elected by free men</a:t>
            </a:r>
          </a:p>
          <a:p>
            <a:pPr lvl="1"/>
            <a:r>
              <a:rPr lang="en-US" dirty="0" smtClean="0"/>
              <a:t>Leadership skills dependent on courage, skill in hunt, ability to forge alliances, attraction of dependents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706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2657"/>
            <a:ext cx="8229600" cy="1143000"/>
          </a:xfrm>
        </p:spPr>
        <p:txBody>
          <a:bodyPr/>
          <a:lstStyle/>
          <a:p>
            <a:r>
              <a:rPr lang="en-US" dirty="0" err="1" smtClean="0"/>
              <a:t>Temujin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791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Mongolian-speaking peoples with kingdoms in north China, 900s-1000s</a:t>
            </a:r>
          </a:p>
          <a:p>
            <a:pPr lvl="1"/>
            <a:r>
              <a:rPr lang="en-US" dirty="0" smtClean="0"/>
              <a:t>1100s: Kabul Khan leads alliance defeating army by northern Qin</a:t>
            </a:r>
          </a:p>
          <a:p>
            <a:pPr lvl="2"/>
            <a:r>
              <a:rPr lang="en-US" dirty="0" smtClean="0"/>
              <a:t>Kabul Khan becomes ill and dies, causing Mongols to become divided over successor</a:t>
            </a:r>
          </a:p>
          <a:p>
            <a:r>
              <a:rPr lang="en-US" dirty="0" err="1" smtClean="0"/>
              <a:t>Temujin</a:t>
            </a:r>
            <a:r>
              <a:rPr lang="en-US" dirty="0" smtClean="0"/>
              <a:t> born in 1170s</a:t>
            </a:r>
          </a:p>
          <a:p>
            <a:pPr lvl="1"/>
            <a:r>
              <a:rPr lang="en-US" dirty="0" smtClean="0"/>
              <a:t>Father is poisoned by rival nomads</a:t>
            </a:r>
          </a:p>
          <a:p>
            <a:pPr lvl="1"/>
            <a:r>
              <a:rPr lang="en-US" dirty="0" err="1" smtClean="0"/>
              <a:t>Temujin</a:t>
            </a:r>
            <a:r>
              <a:rPr lang="en-US" dirty="0" smtClean="0"/>
              <a:t> rises to power</a:t>
            </a:r>
          </a:p>
          <a:p>
            <a:pPr lvl="2"/>
            <a:r>
              <a:rPr lang="en-US" dirty="0" smtClean="0"/>
              <a:t>Other chiefs refuse to follow a boy ruler</a:t>
            </a:r>
          </a:p>
          <a:p>
            <a:pPr lvl="2"/>
            <a:r>
              <a:rPr lang="en-US" dirty="0" smtClean="0"/>
              <a:t>Taken as prisoner in 1182, escapes</a:t>
            </a:r>
          </a:p>
          <a:p>
            <a:pPr lvl="1"/>
            <a:r>
              <a:rPr lang="en-US" dirty="0" smtClean="0"/>
              <a:t>Joins more powerful Mongol chieftain, avenges insults of clan who had captured him</a:t>
            </a:r>
          </a:p>
          <a:p>
            <a:pPr lvl="1"/>
            <a:r>
              <a:rPr lang="en-US" dirty="0" smtClean="0"/>
              <a:t>Gains notoriety of being warrior and commander, gains allies</a:t>
            </a:r>
          </a:p>
          <a:p>
            <a:pPr lvl="1"/>
            <a:r>
              <a:rPr lang="en-US" dirty="0" smtClean="0"/>
              <a:t>Defeats rivals</a:t>
            </a:r>
          </a:p>
          <a:p>
            <a:r>
              <a:rPr lang="en-US" dirty="0" err="1" smtClean="0"/>
              <a:t>Kuriltai</a:t>
            </a:r>
            <a:r>
              <a:rPr lang="en-US" dirty="0" smtClean="0"/>
              <a:t> (meeting of chieftains) in 1206 elects </a:t>
            </a:r>
            <a:r>
              <a:rPr lang="en-US" dirty="0" err="1" smtClean="0"/>
              <a:t>Temujin</a:t>
            </a:r>
            <a:r>
              <a:rPr lang="en-US" dirty="0" smtClean="0"/>
              <a:t> as </a:t>
            </a:r>
            <a:r>
              <a:rPr lang="en-US" dirty="0" err="1" smtClean="0"/>
              <a:t>khagan</a:t>
            </a:r>
            <a:r>
              <a:rPr lang="en-US" dirty="0" smtClean="0"/>
              <a:t> (supreme ruler) of Mongols</a:t>
            </a:r>
          </a:p>
          <a:p>
            <a:pPr lvl="1"/>
            <a:r>
              <a:rPr lang="en-US" dirty="0" smtClean="0"/>
              <a:t>Renames </a:t>
            </a:r>
            <a:r>
              <a:rPr lang="en-US" dirty="0" err="1" smtClean="0"/>
              <a:t>Temujin</a:t>
            </a:r>
            <a:r>
              <a:rPr lang="en-US" dirty="0" smtClean="0"/>
              <a:t> </a:t>
            </a:r>
            <a:r>
              <a:rPr lang="en-US" dirty="0" err="1" smtClean="0"/>
              <a:t>Chinggis</a:t>
            </a:r>
            <a:r>
              <a:rPr lang="en-US" dirty="0" smtClean="0"/>
              <a:t>/Genghis Khan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299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Mongols at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8839200" cy="5715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Advanced weapons</a:t>
            </a:r>
          </a:p>
          <a:p>
            <a:pPr lvl="1"/>
            <a:r>
              <a:rPr lang="en-US" dirty="0" smtClean="0"/>
              <a:t>Lances, hatchets, maces, short bows (350 </a:t>
            </a:r>
            <a:r>
              <a:rPr lang="en-US" dirty="0" err="1" smtClean="0"/>
              <a:t>yds</a:t>
            </a:r>
            <a:r>
              <a:rPr lang="en-US" dirty="0" smtClean="0"/>
              <a:t>), catapults, exploding arrows, cannons</a:t>
            </a:r>
          </a:p>
          <a:p>
            <a:r>
              <a:rPr lang="en-US" dirty="0" smtClean="0"/>
              <a:t>Horses</a:t>
            </a:r>
          </a:p>
          <a:p>
            <a:pPr lvl="1"/>
            <a:r>
              <a:rPr lang="en-US" dirty="0" smtClean="0"/>
              <a:t>Cavalry (bow/arrow, leather helmets and armor)</a:t>
            </a:r>
          </a:p>
          <a:p>
            <a:r>
              <a:rPr lang="en-US" dirty="0" smtClean="0"/>
              <a:t>Discipline, unity, organization</a:t>
            </a:r>
          </a:p>
          <a:p>
            <a:pPr lvl="1"/>
            <a:r>
              <a:rPr lang="en-US" dirty="0" err="1" smtClean="0"/>
              <a:t>Interclan</a:t>
            </a:r>
            <a:r>
              <a:rPr lang="en-US" dirty="0" smtClean="0"/>
              <a:t> rivalries quenched by loyalty to </a:t>
            </a:r>
            <a:r>
              <a:rPr lang="en-US" dirty="0" err="1" smtClean="0"/>
              <a:t>khagan</a:t>
            </a:r>
            <a:endParaRPr lang="en-US" dirty="0" smtClean="0"/>
          </a:p>
          <a:p>
            <a:r>
              <a:rPr lang="en-US" dirty="0" smtClean="0"/>
              <a:t>Exaction of tribute</a:t>
            </a:r>
          </a:p>
          <a:p>
            <a:r>
              <a:rPr lang="en-US" dirty="0" err="1" smtClean="0"/>
              <a:t>Tumens</a:t>
            </a:r>
            <a:r>
              <a:rPr lang="en-US" dirty="0" smtClean="0"/>
              <a:t> as fighting unit</a:t>
            </a:r>
          </a:p>
          <a:p>
            <a:pPr lvl="1"/>
            <a:r>
              <a:rPr lang="en-US" dirty="0" smtClean="0"/>
              <a:t>10,000 warriors, split into units of 1000, 100, and 10</a:t>
            </a:r>
          </a:p>
          <a:p>
            <a:r>
              <a:rPr lang="en-US" dirty="0" smtClean="0"/>
              <a:t>Messenger force</a:t>
            </a:r>
          </a:p>
          <a:p>
            <a:pPr lvl="1"/>
            <a:r>
              <a:rPr lang="en-US" dirty="0" smtClean="0"/>
              <a:t>Deliver messages</a:t>
            </a:r>
          </a:p>
          <a:p>
            <a:pPr lvl="1"/>
            <a:r>
              <a:rPr lang="en-US" dirty="0" smtClean="0"/>
              <a:t>Spies and informers</a:t>
            </a:r>
          </a:p>
          <a:p>
            <a:r>
              <a:rPr lang="en-US" dirty="0" smtClean="0"/>
              <a:t>Formal code</a:t>
            </a:r>
          </a:p>
          <a:p>
            <a:pPr lvl="1"/>
            <a:r>
              <a:rPr lang="en-US" dirty="0" smtClean="0"/>
              <a:t>Immediate execution for desertion</a:t>
            </a:r>
          </a:p>
          <a:p>
            <a:pPr lvl="1"/>
            <a:r>
              <a:rPr lang="en-US" dirty="0" smtClean="0"/>
              <a:t>Generosity for brave foes who surrender</a:t>
            </a:r>
          </a:p>
          <a:p>
            <a:pPr lvl="1"/>
            <a:r>
              <a:rPr lang="en-US" dirty="0" smtClean="0"/>
              <a:t>Destruction for foes who resist; rape, pillage, enslave people</a:t>
            </a:r>
            <a:endParaRPr lang="en-US" dirty="0"/>
          </a:p>
        </p:txBody>
      </p:sp>
      <p:sp>
        <p:nvSpPr>
          <p:cNvPr id="4" name="AutoShape 2" descr="data:image/jpeg;base64,/9j/4AAQSkZJRgABAQAAAQABAAD/2wCEAAkGBxAPDxMPEBIPFQ4QEBcQEA4QDRAQEA8SFB0iGBQSFxUYHCggGBolGxUTIjEhJSktLi4uIx8/ODMsNyktLisBCgoKDg0OGg8QGy8mHyQtLCsvLCw3MCwsLC03NzQvKyw0LCw3LCwtLSwsLC8sLCwsKywsLCwrLCwsLCwsLCwsLP/AABEIAP4AxgMBIgACEQEDEQH/xAAbAAEAAgMBAQAAAAAAAAAAAAAAAwYEBQcCAf/EAEUQAAEDAQEKDAQDCAEFAQAAAAABAgMEEQUGEhUhMTNxdJIHFjRBUVJTVGGxw9ITIoGRocHhFCMyQmJy0fAkQ2OCovEl/8QAGAEBAQEBAQAAAAAAAAAAAAAAAAMCAQT/xAAlEQEBAAEDBAEEAwAAAAAAAAAAAQIREhMDITFBYUJRgZEicfD/2gAMAwEAAhEDEQA/AOw3Yu1TUbWvqZWxse/AYrrfmdYq4KWJ0NVTWce7l96j3JPaV/hjZbBRovffSkNRSXDhViKrUzGMs9rUmq78e7l96j3JPaOPdy+9R7kntKdiGHqoMQw9VDPK7sXHj3cvvUe5J7Rx7uX3qPck9pTsQw9VBiGHqoOU2Ljx7uX3qPck9o493L71HuSe0p2IYeqgxDD1UHKbFx493L71HuSe0ce7l96j3JPaU7EMPVQYhh6qDlNi48e7l96j3JPaOPdy+9R7kntKdiGHqoMQw9VBymxcePdy+9R7kntHHu5feo9yT2lOxDD1UGIYeqg5TYuPHu5feo9yT2jj3cvvUe5J7SnYhh6qDEMPVQ5ymxcePdy+9R7kntHHu5feo9yT2lOxDD1UGIYeqh3lNi48e7l96j3JPaOPdy+9R7kntKdiGHqoMQw9VBymxcePdy+9R7kntHHu5feo9yT2lOxDD1UGIYeqg5TYuPHu5feo9yT2jj3cvvUe5J7SnYhh6qBLgw9VBymx02iq4542TROR0UjEfG9MzmuS1HJrQ+mtvOYjbnUrUzJTRompEBVhV+GDQUe3elIQUOjbqJ+GDQUe3elIQUOjbqIdVTBkAAk0AAAAAAAAAAAFBDVvsYvjk+/6WnMspjLb6axmt0iRHouZU+i2/wC8x6NBexUrK+oVXNV0UiQORqpYuClqPs5rUcifQ35zHW4y32ZyTKyAANMgAAAAAEAQC03p8gptnZ5AXp8gptnZ5A9iKq8MGgo9u9KQgodG3UT8MGgo9u9KQgodG3UQ6qmDIABJoAAAAAAAAAAA1F8dS+OFzmL86ZvlVURXZMtnhb+Btl/20qNHdFl0ZLWK9Gx1SxuTC+SWONMO1UXxRpHry2TGe7P0v0O1uV9RJSUS0NRDL/06tjYKroSpyujlXotVVav/AIlrMW6dE2ohfC7M9uRyZ2OTK16dCo5EW08XIqlliRX2fFYqxzNT+WVmR/3z6lQ9N7zs8/i92aADDoAAAAABAEAtN6fIKbZ2eQF6fIKbZ2eQPYiqvDBoKPbvSkIKHRt1E/DBoKPbvSkIKHRt1EOqpgyAASaAAAAAAAAAeJZEa1XOVEamdznI1qfVSvz340yyLDTI+olTOsMb3Qtd0K+zy+53R15v5uo+GmWKBFWpqEVjERURyNXI96eNi2J4mHwd3JWnp0c5Pme1XL81tjnLlTJz4KMT7ktPcepnc6WaxrnpgpI+xZGt6GMRbGJl51LBcy57KeJIWWq1tq2uswnK5bVVbPFTH8rfhW3GY7Z5rLQ1b2JBV/ETR1ljH9CVDE+R1n9TGq3W1Ok2iGPdGkSaJ0a5FWxzHc7HtysenijkRfuUl7o1kH0goZHviY6RqskcxFexf5XfzJqtts8LCc5fIAA4AAABAEAtN6fIKbZ2eQF6fIKbZ2eQPYiqvDBoKPbvSkIKHRt1E/DBoKPbvSkIKHRt1EOqpgyAASaAAAAMO6904qSF88y2RsTLZZa5eZrU51UOpK2sjgjWWV7WRtzvctiJ+pXY7s1ldyCJsdP32rYvzeMcOd31MW41zJbpvbX16fuP4qOhW34bGrmkkT+Zy5C6G+0/tnyrrL0oZFR9ZJPVyJ28ipCi+ELbGongb2ngZG1GMa1rEyI1jUa1ETwTISgzcrXdAAHAAAHrOninl/8ATyGrYvhz6uc+ubYtn+qnMB8AAAAAAgCAWm9PkFNs7PIC9PkFNs7PIHsRVXhg0FHt3pSEFDo26ifhg0FHt3pSEFDo26iHVUwZAAJNAAAHProrja67aS22joLXypnY+Rq2KlnPlXB3i9V9QkUT5VzRsc/L4Jb/AIKbwU03/HnqXaSomW1y51RMq5f7nKbx7d3fS82dGYAGHAAAAAAAAHw950t6uT6cx5PrFRF8FyLqUD4A5LMnR+PiAAAABAEAtN6fIKbZ2eQF6fIKbZ2eQPYiqvDBoKPbvSkIKHRt1E/DBoKPbvSkIKHRt1EOqpgyAASaAABpr8lXF1Vg22/AcliZ1tyfmYfB3Hg3OiTLbhPtRUsVFtyobi7TVWmlsz/DdZrzoa+9KbCjmaqpa2f7YbGuyp9Tsvpr6fy3oAOMgAAAAAAAAAA9Oypb0ZF/JfyPJ6YuXLmVLFPKpZkXOAAAAIAgFpvT5BTbOzyAvT5BTbOzyB7EVV4YNBR7d6UhBQ6Nuon4YNBR7d6UhBQ6Nuoh1VMGQACTQAai6d3PgSfDSlrpVstw4KV8kaW82HmtOyajZ1CIrHW5sFbdVhUbybpRyVEscb2uR1NDIqNW3Bez925F6FsVpZqOf9op1kc18GEj2/DqGKyRqJamErURci59Rz7g6uVTU9crmXQppnPhez4MTJkc62xbcqWZLDOuEt117a+q1rdNI6aD2jG9ZN1x8wG9b/1X/JidTH5/VNteQesFvWXd/UWJ0ru/qd3z5/VNteQfcnj9v1GT+r7IN/xTa+AZP6vwPirr/D/B3d8U2voMauSZY3fAVrZrPkdImExF8UsyoZNymqkTP2l0bp7P3ixxubGrvBLeiwa9tXNHxT29bURfov5KbBZqdEswUXUyxfupWqWCtRyK+eF0KPdhJ8D94+NdG21LERyWWq6w3o42YAOAEAQC03p8gptnZ5AXp8gptnZ5A9iKq8MGgo9u9KQgodG3UT8MGgo9u9KQgodG3UQ6qmDIABJoAAHiVtrXJ0tXyOK8GDf/ANdqdDZTtb1yLqU59eVcaOK6PxI2qllI58lrlcmFK5MFUtzWpaaxzk/ibdZcvs6GfFPoMugADgAAAAAAAD4p6elljejPr5z7H0rmTz5jyHQABwCAIBab0+QU2zs8gL0+QU2zs8gexFVeGDQUe3elIQUOjbqJ+GDQUe3elIQUOjbqIdVTBkAAk0AACCvfgwyO6GOX7IaC82LLNJ/MqQRqvg2NHWfdxtL5ML9iqMH+L4D7NdhoeC+pdLROe92E/wCOqKq51+VLPwsOye/96a+n8rgD4fTjgAA4AAAAAAB9YmW3mblX/H3sA+yZkToyrrX9DyFUAAAACAIBab0+QU2zs8gL0+QU2zs8gexFVeGDQUe3elIQUOjbqJ+GDQUe3elIQUOjbqIdVTBkAAk0AACOohSRjmLme1WL9UsOfcE0/wAN1XRuVcKJ6Ps/tVY3/jgnRTm92GYru0yszUtYqtkVMjWudZh2/VEd9zePfWO3w6QBb9uYGAAAcAAAAAA9OyIidOVfyPjEy+CZV+h8V1q2gAAAAAAIAgFpvT5BTbOzyAvT5BTbOzyB7EVV4YNBR7d6UhBQ6Nuon4YNBR7d6UhBQ6Nuoh1VMGQACTQAABrL4rix11O6nlzLlY6y1Y3pmcn3XWbMHZXVPvPuvJC7FdaitqoUsgkctraqJMiK13OqZNaeJcDW3cuJBWx4EzVtbljkauDJE7pa7m5vsahlbXXP+WqY6qpW5qyFv/Ijb/3Y7fms6U/E1dMnPC0gwrl3Wp6tuHTyskb/AErlTWmdDNMAAAAAalq+ernA9Lkaic65fpzHhD6q2rb/AL4A66AA44AAAEAQC03p8gptnZ5AXp8gptnZ5A9iKq8MGgo9u9KQgodG3UT8MGgo9u9KQgodG3UQ6qmDIABJoAAAAAAABpbrXr0tQ74uCsVR3inX4Uv1VP4vqa5cY0KK98zaqBMtr4sCWNvO5ytyrzZUt1FrB3ddNHZpK01yr44KhE/kc7I21UVjl6EenOtqZFsU3JzW+j/g1sceAq0lVI2T5XI1WLh/vGNycy2O+p0dvT/gxNfFUzxnmPRjw1TnSyMSz4bGta5ctqyL82Ci9CNwbfFfAXQqkhidIuduRqc7nuyManirlagufTfCjRi5XZXPdzukcuE9d5V/A3PGqXtkIh9AOAAAAAABAEAtN6fIKbZ2eQF6fIKbZ2eQPYiqvDBoKPbvSkIKHRt1E/DBoKPbvSkIKHRt1EOqpgyAASaAAAAAAAAAABob8Lg/t0CMZYkzJGvjcvgvzJb4p+NhuYW4NsdtqxrgqvPmt/MltMG6t0GU6STv/hRmGic7nJkRqa1VEIXK82OPqyz8qzv078MaVyT1jY0yso0SZ/Qs70siav8AaxXP+rDbmrvdo3RQIslnx5nLPO7pkky2ampgtTUbQ9OX2SgADIAAAAAAQBALTenyCm2dnkBenyCm2dnkD2IqrwwaCj270pCCh0bdRPwwaCj270pCCh0bdRDqqYMgAEmgAAAAAAAAAADTXcpfjvp4la7AZMksj8zURuVrbedVWzJ0Wm5PKsRVt50zeBPqYXK42eZdVMMpNZfcegAUTAAAAAAAAAgCAWm9PkFNs7PIC9PkFNs7PIHsRVbheYqwUliOVErbVVGquCnwpEtWzNlU19FXRIxqLIxFszK46eDGWEydl0c3xhD2jN4Ywh7Rm8dIBnhju+ub4wh7Rm8MYQ9ozeOkAcMN9c3xhD2jN4Ywh7Rm8dIA4Yb65vjCHtGbwxhD2jN46QBww31zfGEPaM3hjCHtGbx0gDhhvrm+MIe0ZvDGEPaM3jpAHDDfXN8YQ9ozeGMIe0ZvHSAOGG+ub4wh7Rm8MYQ9ozeOkAcMN9c3xhD2jN4Ywh7Rm8dIA4Yb65vjCHtGbwxhD2jN46QBww31zfGEPaM3gl0Ie0ZvIdIA4ob61N6fIKbPydmdLOYG2BVl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xAPDxMPEBIPFQ4QEBcQEA4QDRAQEA8SFB0iGBQSFxUYHCggGBolGxUTIjEhJSktLi4uIx8/ODMsNyktLisBCgoKDg0OGg8QGy8mHyQtLCsvLCw3MCwsLC03NzQvKyw0LCw3LCwtLSwsLC8sLCwsKywsLCwrLCwsLCwsLCwsLP/AABEIAP4AxgMBIgACEQEDEQH/xAAbAAEAAgMBAQAAAAAAAAAAAAAAAwYEBQcCAf/EAEUQAAEDAQEKDAQDCAEFAQAAAAABAgMEEQUGEhUhMTNxdJIHFjRBUVJTVGGxw9ITIoGRocHhFCMyQmJy0fAkQ2OCovEl/8QAGAEBAQEBAQAAAAAAAAAAAAAAAAMCAQT/xAAlEQEBAAEDBAEEAwAAAAAAAAAAAQIREhMDITFBYUJRgZEicfD/2gAMAwEAAhEDEQA/AOw3Yu1TUbWvqZWxse/AYrrfmdYq4KWJ0NVTWce7l96j3JPaV/hjZbBRovffSkNRSXDhViKrUzGMs9rUmq78e7l96j3JPaOPdy+9R7kntKdiGHqoMQw9VDPK7sXHj3cvvUe5J7Rx7uX3qPck9pTsQw9VBiGHqoOU2Ljx7uX3qPck9o493L71HuSe0p2IYeqgxDD1UHKbFx493L71HuSe0ce7l96j3JPaU7EMPVQYhh6qDlNi48e7l96j3JPaOPdy+9R7kntKdiGHqoMQw9VBymxcePdy+9R7kntHHu5feo9yT2lOxDD1UGIYeqg5TYuPHu5feo9yT2jj3cvvUe5J7SnYhh6qDEMPVQ5ymxcePdy+9R7kntHHu5feo9yT2lOxDD1UGIYeqh3lNi48e7l96j3JPaOPdy+9R7kntKdiGHqoMQw9VBymxcePdy+9R7kntHHu5feo9yT2lOxDD1UGIYeqg5TYuPHu5feo9yT2jj3cvvUe5J7SnYhh6qBLgw9VBymx02iq4542TROR0UjEfG9MzmuS1HJrQ+mtvOYjbnUrUzJTRompEBVhV+GDQUe3elIQUOjbqJ+GDQUe3elIQUOjbqIdVTBkAAk0AAAAAAAAAAAFBDVvsYvjk+/6WnMspjLb6axmt0iRHouZU+i2/wC8x6NBexUrK+oVXNV0UiQORqpYuClqPs5rUcifQ35zHW4y32ZyTKyAANMgAAAAAEAQC03p8gptnZ5AXp8gptnZ5A9iKq8MGgo9u9KQgodG3UT8MGgo9u9KQgodG3UQ6qmDIABJoAAAAAAAAAAA1F8dS+OFzmL86ZvlVURXZMtnhb+Btl/20qNHdFl0ZLWK9Gx1SxuTC+SWONMO1UXxRpHry2TGe7P0v0O1uV9RJSUS0NRDL/06tjYKroSpyujlXotVVav/AIlrMW6dE2ohfC7M9uRyZ2OTK16dCo5EW08XIqlliRX2fFYqxzNT+WVmR/3z6lQ9N7zs8/i92aADDoAAAAABAEAtN6fIKbZ2eQF6fIKbZ2eQPYiqvDBoKPbvSkIKHRt1E/DBoKPbvSkIKHRt1EOqpgyAASaAAAAAAAAAeJZEa1XOVEamdznI1qfVSvz340yyLDTI+olTOsMb3Qtd0K+zy+53R15v5uo+GmWKBFWpqEVjERURyNXI96eNi2J4mHwd3JWnp0c5Pme1XL81tjnLlTJz4KMT7ktPcepnc6WaxrnpgpI+xZGt6GMRbGJl51LBcy57KeJIWWq1tq2uswnK5bVVbPFTH8rfhW3GY7Z5rLQ1b2JBV/ETR1ljH9CVDE+R1n9TGq3W1Ok2iGPdGkSaJ0a5FWxzHc7HtysenijkRfuUl7o1kH0goZHviY6RqskcxFexf5XfzJqtts8LCc5fIAA4AAABAEAtN6fIKbZ2eQF6fIKbZ2eQPYiqvDBoKPbvSkIKHRt1E/DBoKPbvSkIKHRt1EOqpgyAASaAAAAMO6904qSF88y2RsTLZZa5eZrU51UOpK2sjgjWWV7WRtzvctiJ+pXY7s1ldyCJsdP32rYvzeMcOd31MW41zJbpvbX16fuP4qOhW34bGrmkkT+Zy5C6G+0/tnyrrL0oZFR9ZJPVyJ28ipCi+ELbGongb2ngZG1GMa1rEyI1jUa1ETwTISgzcrXdAAHAAAHrOninl/8ATyGrYvhz6uc+ubYtn+qnMB8AAAAAAgCAWm9PkFNs7PIC9PkFNs7PIHsRVXhg0FHt3pSEFDo26ifhg0FHt3pSEFDo26iHVUwZAAJNAAAHProrja67aS22joLXypnY+Rq2KlnPlXB3i9V9QkUT5VzRsc/L4Jb/AIKbwU03/HnqXaSomW1y51RMq5f7nKbx7d3fS82dGYAGHAAAAAAAAHw950t6uT6cx5PrFRF8FyLqUD4A5LMnR+PiAAAABAEAtN6fIKbZ2eQF6fIKbZ2eQPYiqvDBoKPbvSkIKHRt1E/DBoKPbvSkIKHRt1EOqpgyAASaAABpr8lXF1Vg22/AcliZ1tyfmYfB3Hg3OiTLbhPtRUsVFtyobi7TVWmlsz/DdZrzoa+9KbCjmaqpa2f7YbGuyp9Tsvpr6fy3oAOMgAAAAAAAAAA9Oypb0ZF/JfyPJ6YuXLmVLFPKpZkXOAAAAIAgFpvT5BTbOzyAvT5BTbOzyB7EVV4YNBR7d6UhBQ6Nuon4YNBR7d6UhBQ6Nuoh1VMGQACTQAai6d3PgSfDSlrpVstw4KV8kaW82HmtOyajZ1CIrHW5sFbdVhUbybpRyVEscb2uR1NDIqNW3Bez925F6FsVpZqOf9op1kc18GEj2/DqGKyRqJamErURci59Rz7g6uVTU9crmXQppnPhez4MTJkc62xbcqWZLDOuEt117a+q1rdNI6aD2jG9ZN1x8wG9b/1X/JidTH5/VNteQesFvWXd/UWJ0ru/qd3z5/VNteQfcnj9v1GT+r7IN/xTa+AZP6vwPirr/D/B3d8U2voMauSZY3fAVrZrPkdImExF8UsyoZNymqkTP2l0bp7P3ixxubGrvBLeiwa9tXNHxT29bURfov5KbBZqdEswUXUyxfupWqWCtRyK+eF0KPdhJ8D94+NdG21LERyWWq6w3o42YAOAEAQC03p8gptnZ5AXp8gptnZ5A9iKq8MGgo9u9KQgodG3UT8MGgo9u9KQgodG3UQ6qmDIABJoAAHiVtrXJ0tXyOK8GDf/ANdqdDZTtb1yLqU59eVcaOK6PxI2qllI58lrlcmFK5MFUtzWpaaxzk/ibdZcvs6GfFPoMugADgAAAAAAAD4p6elljejPr5z7H0rmTz5jyHQABwCAIBab0+QU2zs8gL0+QU2zs8gexFVeGDQUe3elIQUOjbqJ+GDQUe3elIQUOjbqIdVTBkAAk0AACCvfgwyO6GOX7IaC82LLNJ/MqQRqvg2NHWfdxtL5ML9iqMH+L4D7NdhoeC+pdLROe92E/wCOqKq51+VLPwsOye/96a+n8rgD4fTjgAA4AAAAAAB9YmW3mblX/H3sA+yZkToyrrX9DyFUAAAACAIBab0+QU2zs8gL0+QU2zs8gexFVeGDQUe3elIQUOjbqJ+GDQUe3elIQUOjbqIdVTBkAAk0AACOohSRjmLme1WL9UsOfcE0/wAN1XRuVcKJ6Ps/tVY3/jgnRTm92GYru0yszUtYqtkVMjWudZh2/VEd9zePfWO3w6QBb9uYGAAAcAAAAAA9OyIidOVfyPjEy+CZV+h8V1q2gAAAAAAIAgFpvT5BTbOzyAvT5BTbOzyB7EVV4YNBR7d6UhBQ6Nuon4YNBR7d6UhBQ6Nuoh1VMGQACTQAABrL4rix11O6nlzLlY6y1Y3pmcn3XWbMHZXVPvPuvJC7FdaitqoUsgkctraqJMiK13OqZNaeJcDW3cuJBWx4EzVtbljkauDJE7pa7m5vsahlbXXP+WqY6qpW5qyFv/Ijb/3Y7fms6U/E1dMnPC0gwrl3Wp6tuHTyskb/AErlTWmdDNMAAAAAalq+ernA9Lkaic65fpzHhD6q2rb/AL4A66AA44AAAEAQC03p8gptnZ5AXp8gptnZ5A9iKq8MGgo9u9KQgodG3UT8MGgo9u9KQgodG3UQ6qmDIABJoAAAAAAABpbrXr0tQ74uCsVR3inX4Uv1VP4vqa5cY0KK98zaqBMtr4sCWNvO5ytyrzZUt1FrB3ddNHZpK01yr44KhE/kc7I21UVjl6EenOtqZFsU3JzW+j/g1sceAq0lVI2T5XI1WLh/vGNycy2O+p0dvT/gxNfFUzxnmPRjw1TnSyMSz4bGta5ctqyL82Ci9CNwbfFfAXQqkhidIuduRqc7nuyManirlagufTfCjRi5XZXPdzukcuE9d5V/A3PGqXtkIh9AOAAAAAABAEAtN6fIKbZ2eQF6fIKbZ2eQPYiqvDBoKPbvSkIKHRt1E/DBoKPbvSkIKHRt1EOqpgyAASaAAAAAAAAAABob8Lg/t0CMZYkzJGvjcvgvzJb4p+NhuYW4NsdtqxrgqvPmt/MltMG6t0GU6STv/hRmGic7nJkRqa1VEIXK82OPqyz8qzv078MaVyT1jY0yso0SZ/Qs70siav8AaxXP+rDbmrvdo3RQIslnx5nLPO7pkky2ampgtTUbQ9OX2SgADIAAAAAAQBALTenyCm2dnkBenyCm2dnkD2IqrwwaCj270pCCh0bdRPwwaCj270pCCh0bdRDqqYMgAEmgAAAAAAAAAADTXcpfjvp4la7AZMksj8zURuVrbedVWzJ0Wm5PKsRVt50zeBPqYXK42eZdVMMpNZfcegAUTAAAAAAAAAgCAWm9PkFNs7PIC9PkFNs7PIHsRVbheYqwUliOVErbVVGquCnwpEtWzNlU19FXRIxqLIxFszK46eDGWEydl0c3xhD2jN4Ywh7Rm8dIBnhju+ub4wh7Rm8MYQ9ozeOkAcMN9c3xhD2jN4Ywh7Rm8dIA4Yb65vjCHtGbwxhD2jN46QBww31zfGEPaM3hjCHtGbx0gDhhvrm+MIe0ZvDGEPaM3jpAHDDfXN8YQ9ozeGMIe0ZvHSAOGG+ub4wh7Rm8MYQ9ozeOkAcMN9c3xhD2jN4Ywh7Rm8dIA4Yb65vjCHtGbwxhD2jN46QBww31zfGEPaM3gl0Ie0ZvIdIA4ob61N6fIKbPydmdLOYG2BVl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data:image/jpeg;base64,/9j/4AAQSkZJRgABAQAAAQABAAD/2wCEAAkGBxAPDxMPEBIPFQ4QEBcQEA4QDRAQEA8SFB0iGBQSFxUYHCggGBolGxUTIjEhJSktLi4uIx8/ODMsNyktLisBCgoKDg0OGg8QGy8mHyQtLCsvLCw3MCwsLC03NzQvKyw0LCw3LCwtLSwsLC8sLCwsKywsLCwrLCwsLCwsLCwsLP/AABEIAP4AxgMBIgACEQEDEQH/xAAbAAEAAgMBAQAAAAAAAAAAAAAAAwYEBQcCAf/EAEUQAAEDAQEKDAQDCAEFAQAAAAABAgMEEQUGEhUhMTNxdJIHFjRBUVJTVGGxw9ITIoGRocHhFCMyQmJy0fAkQ2OCovEl/8QAGAEBAQEBAQAAAAAAAAAAAAAAAAMCAQT/xAAlEQEBAAEDBAEEAwAAAAAAAAAAAQIREhMDITFBYUJRgZEicfD/2gAMAwEAAhEDEQA/AOw3Yu1TUbWvqZWxse/AYrrfmdYq4KWJ0NVTWce7l96j3JPaV/hjZbBRovffSkNRSXDhViKrUzGMs9rUmq78e7l96j3JPaOPdy+9R7kntKdiGHqoMQw9VDPK7sXHj3cvvUe5J7Rx7uX3qPck9pTsQw9VBiGHqoOU2Ljx7uX3qPck9o493L71HuSe0p2IYeqgxDD1UHKbFx493L71HuSe0ce7l96j3JPaU7EMPVQYhh6qDlNi48e7l96j3JPaOPdy+9R7kntKdiGHqoMQw9VBymxcePdy+9R7kntHHu5feo9yT2lOxDD1UGIYeqg5TYuPHu5feo9yT2jj3cvvUe5J7SnYhh6qDEMPVQ5ymxcePdy+9R7kntHHu5feo9yT2lOxDD1UGIYeqh3lNi48e7l96j3JPaOPdy+9R7kntKdiGHqoMQw9VBymxcePdy+9R7kntHHu5feo9yT2lOxDD1UGIYeqg5TYuPHu5feo9yT2jj3cvvUe5J7SnYhh6qBLgw9VBymx02iq4542TROR0UjEfG9MzmuS1HJrQ+mtvOYjbnUrUzJTRompEBVhV+GDQUe3elIQUOjbqJ+GDQUe3elIQUOjbqIdVTBkAAk0AAAAAAAAAAAFBDVvsYvjk+/6WnMspjLb6axmt0iRHouZU+i2/wC8x6NBexUrK+oVXNV0UiQORqpYuClqPs5rUcifQ35zHW4y32ZyTKyAANMgAAAAAEAQC03p8gptnZ5AXp8gptnZ5A9iKq8MGgo9u9KQgodG3UT8MGgo9u9KQgodG3UQ6qmDIABJoAAAAAAAAAAA1F8dS+OFzmL86ZvlVURXZMtnhb+Btl/20qNHdFl0ZLWK9Gx1SxuTC+SWONMO1UXxRpHry2TGe7P0v0O1uV9RJSUS0NRDL/06tjYKroSpyujlXotVVav/AIlrMW6dE2ohfC7M9uRyZ2OTK16dCo5EW08XIqlliRX2fFYqxzNT+WVmR/3z6lQ9N7zs8/i92aADDoAAAAABAEAtN6fIKbZ2eQF6fIKbZ2eQPYiqvDBoKPbvSkIKHRt1E/DBoKPbvSkIKHRt1EOqpgyAASaAAAAAAAAAeJZEa1XOVEamdznI1qfVSvz340yyLDTI+olTOsMb3Qtd0K+zy+53R15v5uo+GmWKBFWpqEVjERURyNXI96eNi2J4mHwd3JWnp0c5Pme1XL81tjnLlTJz4KMT7ktPcepnc6WaxrnpgpI+xZGt6GMRbGJl51LBcy57KeJIWWq1tq2uswnK5bVVbPFTH8rfhW3GY7Z5rLQ1b2JBV/ETR1ljH9CVDE+R1n9TGq3W1Ok2iGPdGkSaJ0a5FWxzHc7HtysenijkRfuUl7o1kH0goZHviY6RqskcxFexf5XfzJqtts8LCc5fIAA4AAABAEAtN6fIKbZ2eQF6fIKbZ2eQPYiqvDBoKPbvSkIKHRt1E/DBoKPbvSkIKHRt1EOqpgyAASaAAAAMO6904qSF88y2RsTLZZa5eZrU51UOpK2sjgjWWV7WRtzvctiJ+pXY7s1ldyCJsdP32rYvzeMcOd31MW41zJbpvbX16fuP4qOhW34bGrmkkT+Zy5C6G+0/tnyrrL0oZFR9ZJPVyJ28ipCi+ELbGongb2ngZG1GMa1rEyI1jUa1ETwTISgzcrXdAAHAAAHrOninl/8ATyGrYvhz6uc+ubYtn+qnMB8AAAAAAgCAWm9PkFNs7PIC9PkFNs7PIHsRVXhg0FHt3pSEFDo26ifhg0FHt3pSEFDo26iHVUwZAAJNAAAHProrja67aS22joLXypnY+Rq2KlnPlXB3i9V9QkUT5VzRsc/L4Jb/AIKbwU03/HnqXaSomW1y51RMq5f7nKbx7d3fS82dGYAGHAAAAAAAAHw950t6uT6cx5PrFRF8FyLqUD4A5LMnR+PiAAAABAEAtN6fIKbZ2eQF6fIKbZ2eQPYiqvDBoKPbvSkIKHRt1E/DBoKPbvSkIKHRt1EOqpgyAASaAABpr8lXF1Vg22/AcliZ1tyfmYfB3Hg3OiTLbhPtRUsVFtyobi7TVWmlsz/DdZrzoa+9KbCjmaqpa2f7YbGuyp9Tsvpr6fy3oAOMgAAAAAAAAAA9Oypb0ZF/JfyPJ6YuXLmVLFPKpZkXOAAAAIAgFpvT5BTbOzyAvT5BTbOzyB7EVV4YNBR7d6UhBQ6Nuon4YNBR7d6UhBQ6Nuoh1VMGQACTQAai6d3PgSfDSlrpVstw4KV8kaW82HmtOyajZ1CIrHW5sFbdVhUbybpRyVEscb2uR1NDIqNW3Bez925F6FsVpZqOf9op1kc18GEj2/DqGKyRqJamErURci59Rz7g6uVTU9crmXQppnPhez4MTJkc62xbcqWZLDOuEt117a+q1rdNI6aD2jG9ZN1x8wG9b/1X/JidTH5/VNteQesFvWXd/UWJ0ru/qd3z5/VNteQfcnj9v1GT+r7IN/xTa+AZP6vwPirr/D/B3d8U2voMauSZY3fAVrZrPkdImExF8UsyoZNymqkTP2l0bp7P3ixxubGrvBLeiwa9tXNHxT29bURfov5KbBZqdEswUXUyxfupWqWCtRyK+eF0KPdhJ8D94+NdG21LERyWWq6w3o42YAOAEAQC03p8gptnZ5AXp8gptnZ5A9iKq8MGgo9u9KQgodG3UT8MGgo9u9KQgodG3UQ6qmDIABJoAAHiVtrXJ0tXyOK8GDf/ANdqdDZTtb1yLqU59eVcaOK6PxI2qllI58lrlcmFK5MFUtzWpaaxzk/ibdZcvs6GfFPoMugADgAAAAAAAD4p6elljejPr5z7H0rmTz5jyHQABwCAIBab0+QU2zs8gL0+QU2zs8gexFVeGDQUe3elIQUOjbqJ+GDQUe3elIQUOjbqIdVTBkAAk0AACCvfgwyO6GOX7IaC82LLNJ/MqQRqvg2NHWfdxtL5ML9iqMH+L4D7NdhoeC+pdLROe92E/wCOqKq51+VLPwsOye/96a+n8rgD4fTjgAA4AAAAAAB9YmW3mblX/H3sA+yZkToyrrX9DyFUAAAACAIBab0+QU2zs8gL0+QU2zs8gexFVeGDQUe3elIQUOjbqJ+GDQUe3elIQUOjbqIdVTBkAAk0AACOohSRjmLme1WL9UsOfcE0/wAN1XRuVcKJ6Ps/tVY3/jgnRTm92GYru0yszUtYqtkVMjWudZh2/VEd9zePfWO3w6QBb9uYGAAAcAAAAAA9OyIidOVfyPjEy+CZV+h8V1q2gAAAAAAIAgFpvT5BTbOzyAvT5BTbOzyB7EVV4YNBR7d6UhBQ6Nuon4YNBR7d6UhBQ6Nuoh1VMGQACTQAABrL4rix11O6nlzLlY6y1Y3pmcn3XWbMHZXVPvPuvJC7FdaitqoUsgkctraqJMiK13OqZNaeJcDW3cuJBWx4EzVtbljkauDJE7pa7m5vsahlbXXP+WqY6qpW5qyFv/Ijb/3Y7fms6U/E1dMnPC0gwrl3Wp6tuHTyskb/AErlTWmdDNMAAAAAalq+ernA9Lkaic65fpzHhD6q2rb/AL4A66AA44AAAEAQC03p8gptnZ5AXp8gptnZ5A9iKq8MGgo9u9KQgodG3UT8MGgo9u9KQgodG3UQ6qmDIABJoAAAAAAABpbrXr0tQ74uCsVR3inX4Uv1VP4vqa5cY0KK98zaqBMtr4sCWNvO5ytyrzZUt1FrB3ddNHZpK01yr44KhE/kc7I21UVjl6EenOtqZFsU3JzW+j/g1sceAq0lVI2T5XI1WLh/vGNycy2O+p0dvT/gxNfFUzxnmPRjw1TnSyMSz4bGta5ctqyL82Ci9CNwbfFfAXQqkhidIuduRqc7nuyManirlagufTfCjRi5XZXPdzukcuE9d5V/A3PGqXtkIh9AOAAAAAABAEAtN6fIKbZ2eQF6fIKbZ2eQPYiqvDBoKPbvSkIKHRt1E/DBoKPbvSkIKHRt1EOqpgyAASaAAAAAAAAAABob8Lg/t0CMZYkzJGvjcvgvzJb4p+NhuYW4NsdtqxrgqvPmt/MltMG6t0GU6STv/hRmGic7nJkRqa1VEIXK82OPqyz8qzv078MaVyT1jY0yso0SZ/Qs70siav8AaxXP+rDbmrvdo3RQIslnx5nLPO7pkky2ampgtTUbQ9OX2SgADIAAAAAAQBALTenyCm2dnkBenyCm2dnkD2IqrwwaCj270pCCh0bdRPwwaCj270pCCh0bdRDqqYMgAEmgAAAAAAAAAADTXcpfjvp4la7AZMksj8zURuVrbedVWzJ0Wm5PKsRVt50zeBPqYXK42eZdVMMpNZfcegAUTAAAAAAAAAgCAWm9PkFNs7PIC9PkFNs7PIHsRVbheYqwUliOVErbVVGquCnwpEtWzNlU19FXRIxqLIxFszK46eDGWEydl0c3xhD2jN4Ywh7Rm8dIBnhju+ub4wh7Rm8MYQ9ozeOkAcMN9c3xhD2jN4Ywh7Rm8dIA4Yb65vjCHtGbwxhD2jN46QBww31zfGEPaM3hjCHtGbx0gDhhvrm+MIe0ZvDGEPaM3jpAHDDfXN8YQ9ozeGMIe0ZvHSAOGG+ub4wh7Rm8MYQ9ozeOkAcMN9c3xhD2jN4Ywh7Rm8dIA4Yb65vjCHtGbwxhD2jN46QBww31zfGEPaM3gl0Ie0ZvIdIA4ob61N6fIKbPydmdLOYG2BVl/9k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200" name="Picture 8" descr="https://encrypted-tbn1.gstatic.com/images?q=tbn:ANd9GcRmrqdB4IRh-0ozGHFvvVeoMm3DTAkBgomrsG4X_vlyleqiIOC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3932" y="3505200"/>
            <a:ext cx="2676243" cy="2143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5383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Expansion of the Mongols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Northern Asia</a:t>
            </a:r>
          </a:p>
          <a:p>
            <a:pPr lvl="1"/>
            <a:r>
              <a:rPr lang="en-US" dirty="0" err="1" smtClean="0"/>
              <a:t>Tangut</a:t>
            </a:r>
            <a:r>
              <a:rPr lang="en-US" dirty="0" smtClean="0"/>
              <a:t> kingdom of Xi Xia</a:t>
            </a:r>
          </a:p>
          <a:p>
            <a:pPr lvl="2"/>
            <a:r>
              <a:rPr lang="en-US" dirty="0" smtClean="0"/>
              <a:t>Ruler forced as a vassal of Mongols, pay tribute</a:t>
            </a:r>
          </a:p>
          <a:p>
            <a:pPr lvl="1"/>
            <a:r>
              <a:rPr lang="en-US" dirty="0" smtClean="0"/>
              <a:t>Jurchen </a:t>
            </a:r>
            <a:r>
              <a:rPr lang="en-US" dirty="0" err="1" smtClean="0"/>
              <a:t>Jin</a:t>
            </a:r>
            <a:r>
              <a:rPr lang="en-US" dirty="0" smtClean="0"/>
              <a:t> Empire</a:t>
            </a:r>
          </a:p>
          <a:p>
            <a:pPr lvl="1"/>
            <a:r>
              <a:rPr lang="en-US" dirty="0" smtClean="0"/>
              <a:t>North China</a:t>
            </a:r>
          </a:p>
          <a:p>
            <a:pPr lvl="2"/>
            <a:r>
              <a:rPr lang="en-US" dirty="0" smtClean="0"/>
              <a:t>Attack fortified cities</a:t>
            </a:r>
          </a:p>
          <a:p>
            <a:pPr lvl="2"/>
            <a:r>
              <a:rPr lang="en-US" dirty="0" smtClean="0"/>
              <a:t>Capture of Chinese artisans and military commanders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191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Expansion of the Mongols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Muslim World</a:t>
            </a:r>
          </a:p>
          <a:p>
            <a:pPr lvl="1"/>
            <a:r>
              <a:rPr lang="en-US" dirty="0" smtClean="0"/>
              <a:t>Kara </a:t>
            </a:r>
            <a:r>
              <a:rPr lang="en-US" dirty="0" err="1" smtClean="0"/>
              <a:t>Khitai</a:t>
            </a:r>
            <a:r>
              <a:rPr lang="en-US" dirty="0" smtClean="0"/>
              <a:t> empire</a:t>
            </a:r>
          </a:p>
          <a:p>
            <a:pPr lvl="1"/>
            <a:r>
              <a:rPr lang="en-US" dirty="0" smtClean="0"/>
              <a:t>Khwarazm Empire</a:t>
            </a:r>
          </a:p>
          <a:p>
            <a:pPr lvl="2"/>
            <a:r>
              <a:rPr lang="en-US" dirty="0" smtClean="0"/>
              <a:t>Flee battle feigning defeat, turn against enemy and defeat</a:t>
            </a:r>
          </a:p>
          <a:p>
            <a:pPr lvl="1"/>
            <a:r>
              <a:rPr lang="en-US" dirty="0" smtClean="0"/>
              <a:t>Absorption of Turkic horsemen into armies</a:t>
            </a:r>
          </a:p>
          <a:p>
            <a:pPr lvl="1"/>
            <a:r>
              <a:rPr lang="en-US" dirty="0" smtClean="0"/>
              <a:t>By 1227, Mongol empire stretches from Persia to North China Sea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619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Living under the Mongols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5344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Mongols as astute and tolerant</a:t>
            </a:r>
          </a:p>
          <a:p>
            <a:pPr lvl="1"/>
            <a:r>
              <a:rPr lang="en-US" dirty="0" smtClean="0"/>
              <a:t>Open to new ideas</a:t>
            </a:r>
          </a:p>
          <a:p>
            <a:pPr lvl="1"/>
            <a:r>
              <a:rPr lang="en-US" dirty="0" smtClean="0"/>
              <a:t>Committed to building a diverse empire where people live together in peace</a:t>
            </a:r>
          </a:p>
          <a:p>
            <a:pPr lvl="1"/>
            <a:r>
              <a:rPr lang="en-US" dirty="0" smtClean="0"/>
              <a:t>Interest in arts and learning</a:t>
            </a:r>
          </a:p>
          <a:p>
            <a:r>
              <a:rPr lang="en-US" dirty="0" smtClean="0"/>
              <a:t>Capital established at Karakorum</a:t>
            </a:r>
          </a:p>
          <a:p>
            <a:r>
              <a:rPr lang="en-US" dirty="0" err="1" smtClean="0"/>
              <a:t>Chinggis</a:t>
            </a:r>
            <a:r>
              <a:rPr lang="en-US" dirty="0" smtClean="0"/>
              <a:t> Khan consults with Confucian scholars, Muslim engineers, Daoist holy men</a:t>
            </a:r>
          </a:p>
          <a:p>
            <a:r>
              <a:rPr lang="en-US" dirty="0" smtClean="0"/>
              <a:t>Mongols as tolerant of all religion</a:t>
            </a:r>
          </a:p>
          <a:p>
            <a:pPr lvl="1"/>
            <a:r>
              <a:rPr lang="en-US" dirty="0" smtClean="0"/>
              <a:t>They themselves are shamanistic (nature)</a:t>
            </a:r>
          </a:p>
          <a:p>
            <a:r>
              <a:rPr lang="en-US" dirty="0" smtClean="0"/>
              <a:t>Drew on advice of Muslim and Chinese bureaucrats</a:t>
            </a:r>
          </a:p>
          <a:p>
            <a:r>
              <a:rPr lang="en-US" dirty="0" smtClean="0"/>
              <a:t>Development of Mongolian script</a:t>
            </a:r>
          </a:p>
          <a:p>
            <a:r>
              <a:rPr lang="en-US" dirty="0" smtClean="0"/>
              <a:t>Establishment of secure trade routes (</a:t>
            </a:r>
            <a:r>
              <a:rPr lang="en-US" dirty="0" err="1" smtClean="0"/>
              <a:t>Pax</a:t>
            </a:r>
            <a:r>
              <a:rPr lang="en-US" dirty="0" smtClean="0"/>
              <a:t> </a:t>
            </a:r>
            <a:r>
              <a:rPr lang="en-US" dirty="0" err="1" smtClean="0"/>
              <a:t>Mongolica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776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Mongolian Fracture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1226: </a:t>
            </a:r>
            <a:r>
              <a:rPr lang="en-US" dirty="0" err="1" smtClean="0"/>
              <a:t>Chinggis</a:t>
            </a:r>
            <a:r>
              <a:rPr lang="en-US" dirty="0" smtClean="0"/>
              <a:t> Khan turns east to finish conquest of China</a:t>
            </a:r>
          </a:p>
          <a:p>
            <a:pPr lvl="1"/>
            <a:r>
              <a:rPr lang="en-US" dirty="0" smtClean="0"/>
              <a:t>Defeats Xi Xia</a:t>
            </a:r>
          </a:p>
          <a:p>
            <a:pPr lvl="2"/>
            <a:r>
              <a:rPr lang="en-US" dirty="0" err="1" smtClean="0"/>
              <a:t>Chinggis</a:t>
            </a:r>
            <a:r>
              <a:rPr lang="en-US" dirty="0" smtClean="0"/>
              <a:t> Khan injured in battle, falls ill and dies 08/1227</a:t>
            </a:r>
          </a:p>
          <a:p>
            <a:r>
              <a:rPr lang="en-US" dirty="0" smtClean="0"/>
              <a:t>Empire divided into four parts between three sons and grandson, </a:t>
            </a:r>
            <a:r>
              <a:rPr lang="en-US" dirty="0" err="1" smtClean="0"/>
              <a:t>Batu</a:t>
            </a:r>
            <a:endParaRPr lang="en-US" dirty="0" smtClean="0"/>
          </a:p>
          <a:p>
            <a:r>
              <a:rPr lang="en-US" dirty="0" err="1" smtClean="0"/>
              <a:t>Kuriltai</a:t>
            </a:r>
            <a:r>
              <a:rPr lang="en-US" dirty="0" smtClean="0"/>
              <a:t> convened in Karakorum to decide successor	</a:t>
            </a:r>
          </a:p>
          <a:p>
            <a:pPr lvl="1"/>
            <a:r>
              <a:rPr lang="en-US" dirty="0" err="1" smtClean="0"/>
              <a:t>Ogedei</a:t>
            </a:r>
            <a:r>
              <a:rPr lang="en-US" dirty="0" smtClean="0"/>
              <a:t> elected</a:t>
            </a:r>
          </a:p>
          <a:p>
            <a:pPr lvl="2"/>
            <a:r>
              <a:rPr lang="en-US" dirty="0" smtClean="0"/>
              <a:t>Directs Mongols to more campaigns and conquests</a:t>
            </a:r>
          </a:p>
          <a:p>
            <a:pPr lvl="3"/>
            <a:r>
              <a:rPr lang="en-US" dirty="0" smtClean="0"/>
              <a:t>Russia, eastern Europe, Islamic heartlands, China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175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1510</Words>
  <Application>Microsoft Office PowerPoint</Application>
  <PresentationFormat>On-screen Show (4:3)</PresentationFormat>
  <Paragraphs>225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The Mongols: The Culprit of a Changing World</vt:lpstr>
      <vt:lpstr>Module 1: Generalizations and Chinggis Khan </vt:lpstr>
      <vt:lpstr>Mongol Generalizations</vt:lpstr>
      <vt:lpstr>Temujin</vt:lpstr>
      <vt:lpstr>Mongols at War</vt:lpstr>
      <vt:lpstr>Expansion of the Mongols</vt:lpstr>
      <vt:lpstr>Expansion of the Mongols</vt:lpstr>
      <vt:lpstr>Living under the Mongols</vt:lpstr>
      <vt:lpstr>Mongolian Fracture</vt:lpstr>
      <vt:lpstr>Reflection Questions</vt:lpstr>
      <vt:lpstr>Module 2: Mongols in the West</vt:lpstr>
      <vt:lpstr>Mongolian Russia</vt:lpstr>
      <vt:lpstr>Mongolian Russia</vt:lpstr>
      <vt:lpstr>Module 2: Mongols in the West</vt:lpstr>
      <vt:lpstr>Europe and the Mongols</vt:lpstr>
      <vt:lpstr>Module 2: Mongols in the West</vt:lpstr>
      <vt:lpstr>Mongols vs. the Muslims</vt:lpstr>
      <vt:lpstr>Module 2: Mongols in the West</vt:lpstr>
      <vt:lpstr>Reflection Questions</vt:lpstr>
      <vt:lpstr>Module 3: Mongolian China</vt:lpstr>
      <vt:lpstr>Kubilai Khan’s China</vt:lpstr>
      <vt:lpstr>Yuan Gender Roles</vt:lpstr>
      <vt:lpstr>Tolerance and Cultural Influence</vt:lpstr>
      <vt:lpstr>Fall of the Yuan Dynasty</vt:lpstr>
      <vt:lpstr>Timur</vt:lpstr>
      <vt:lpstr>Reflection Questions</vt:lpstr>
    </vt:vector>
  </TitlesOfParts>
  <Company>Guilford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Mongols: The Culprit of a Changing World</dc:title>
  <dc:creator>Kiste, Andrew</dc:creator>
  <cp:lastModifiedBy>Kiste, Andrew</cp:lastModifiedBy>
  <cp:revision>13</cp:revision>
  <dcterms:created xsi:type="dcterms:W3CDTF">2014-11-19T17:49:21Z</dcterms:created>
  <dcterms:modified xsi:type="dcterms:W3CDTF">2014-11-19T20:34:14Z</dcterms:modified>
</cp:coreProperties>
</file>