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93" r:id="rId9"/>
    <p:sldId id="263" r:id="rId10"/>
    <p:sldId id="264" r:id="rId11"/>
    <p:sldId id="265" r:id="rId12"/>
    <p:sldId id="284" r:id="rId13"/>
    <p:sldId id="266" r:id="rId14"/>
    <p:sldId id="267" r:id="rId15"/>
    <p:sldId id="289" r:id="rId16"/>
    <p:sldId id="268" r:id="rId17"/>
    <p:sldId id="269" r:id="rId18"/>
    <p:sldId id="286" r:id="rId19"/>
    <p:sldId id="271" r:id="rId20"/>
    <p:sldId id="272" r:id="rId21"/>
    <p:sldId id="285" r:id="rId22"/>
    <p:sldId id="273" r:id="rId23"/>
    <p:sldId id="274" r:id="rId24"/>
    <p:sldId id="270" r:id="rId25"/>
    <p:sldId id="275" r:id="rId26"/>
    <p:sldId id="276" r:id="rId27"/>
    <p:sldId id="291" r:id="rId28"/>
    <p:sldId id="277" r:id="rId29"/>
    <p:sldId id="292" r:id="rId30"/>
    <p:sldId id="279" r:id="rId31"/>
    <p:sldId id="280" r:id="rId32"/>
    <p:sldId id="287" r:id="rId33"/>
    <p:sldId id="281" r:id="rId34"/>
    <p:sldId id="288" r:id="rId35"/>
    <p:sldId id="282" r:id="rId36"/>
    <p:sldId id="283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1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BF69-80EF-4C34-9355-D154CBA483D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DD4C-2DA9-4CEE-AE23-1C024A18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Exploration and Colonization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Motives: Strong monarchies in Britain and France, Protestants in Britain and Holland to rival Catholic gains, PROFIT</a:t>
            </a:r>
          </a:p>
          <a:p>
            <a:r>
              <a:rPr lang="en-US" dirty="0" smtClean="0"/>
              <a:t>Northern European vessels lighter and faster than western European</a:t>
            </a:r>
          </a:p>
          <a:p>
            <a:r>
              <a:rPr lang="en-US" dirty="0" smtClean="0"/>
              <a:t>British and Dutch defeat Spanish Armada (1588), creating dominance of the seas</a:t>
            </a:r>
          </a:p>
          <a:p>
            <a:pPr lvl="1"/>
            <a:r>
              <a:rPr lang="en-US" dirty="0" smtClean="0"/>
              <a:t>Settle northern America to avoid conflict w/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France, Britain, and Holland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Reach Canada in 1534</a:t>
            </a:r>
          </a:p>
          <a:p>
            <a:pPr lvl="2"/>
            <a:r>
              <a:rPr lang="en-US" dirty="0" smtClean="0"/>
              <a:t>Expeditions into Great Lakes and Mississippi Valley</a:t>
            </a:r>
          </a:p>
          <a:p>
            <a:r>
              <a:rPr lang="en-US" dirty="0" smtClean="0"/>
              <a:t>British attempt to discover NW Passage in 1497</a:t>
            </a:r>
          </a:p>
          <a:p>
            <a:pPr lvl="1"/>
            <a:r>
              <a:rPr lang="en-US" dirty="0" smtClean="0"/>
              <a:t>Explore Hudson Bay, colonize Atlantic Coast</a:t>
            </a:r>
          </a:p>
          <a:p>
            <a:r>
              <a:rPr lang="en-US" dirty="0" smtClean="0"/>
              <a:t>Holland settle Indonesia, Australia, Cape of Good 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12tlc.net/quests/txhist/eurexplore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890"/>
            <a:ext cx="6248400" cy="68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monopolies of trade in regions, act as government authorities</a:t>
            </a:r>
          </a:p>
          <a:p>
            <a:pPr lvl="1"/>
            <a:r>
              <a:rPr lang="en-US" dirty="0" smtClean="0"/>
              <a:t>Rights to raise armies, coin money</a:t>
            </a:r>
          </a:p>
          <a:p>
            <a:pPr lvl="1"/>
            <a:r>
              <a:rPr lang="en-US" dirty="0" smtClean="0"/>
              <a:t>Dutch East India Company rules Taiwan</a:t>
            </a:r>
          </a:p>
          <a:p>
            <a:pPr lvl="1"/>
            <a:r>
              <a:rPr lang="en-US" dirty="0" smtClean="0"/>
              <a:t>British East India Company rules parts of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"/>
            <a:ext cx="8229600" cy="1143000"/>
          </a:xfrm>
        </p:spPr>
        <p:txBody>
          <a:bodyPr/>
          <a:lstStyle/>
          <a:p>
            <a:r>
              <a:rPr lang="en-US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What factors led to exploration? What factors hindered early exploration?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Where was the primary focus for Portugal’s exploration?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Explain the overall outcomes of Portuguese exploration.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What was the primary focus for Spain’s exploration?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Why did European exploration shift in power?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Rank the motives for exploration and justify you answers. Pick 3-4 motives.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Why do you think people settled once regions were discovered? Why might this lead to tension? With whom?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ndrea\Pictures\My Scans\2011-10 (Oct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6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2: Establishing a World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medsci.indiana.edu/m470/m470_570/images/smallp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1511737"/>
            <a:ext cx="8847455" cy="52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Spread of disease</a:t>
            </a:r>
          </a:p>
          <a:p>
            <a:pPr lvl="1"/>
            <a:r>
              <a:rPr lang="en-US" dirty="0" smtClean="0"/>
              <a:t>Natives have no natural immunity (smallpox, measles)</a:t>
            </a:r>
          </a:p>
          <a:p>
            <a:pPr lvl="1"/>
            <a:r>
              <a:rPr lang="en-US" dirty="0" smtClean="0"/>
              <a:t>80% fatality across 150 years</a:t>
            </a:r>
          </a:p>
          <a:p>
            <a:r>
              <a:rPr lang="en-US" dirty="0" smtClean="0"/>
              <a:t>Spread of crops</a:t>
            </a:r>
          </a:p>
          <a:p>
            <a:pPr lvl="1"/>
            <a:r>
              <a:rPr lang="en-US" dirty="0" smtClean="0"/>
              <a:t>New World to Eurasia: corn, sweet potatoes, beans, potatoes, squash</a:t>
            </a:r>
          </a:p>
          <a:p>
            <a:pPr lvl="1"/>
            <a:r>
              <a:rPr lang="en-US" dirty="0" smtClean="0"/>
              <a:t>Agricultural improvements trigger large-scale population increases</a:t>
            </a:r>
          </a:p>
          <a:p>
            <a:r>
              <a:rPr lang="en-US" dirty="0" smtClean="0"/>
              <a:t>Spread of animals</a:t>
            </a:r>
          </a:p>
          <a:p>
            <a:pPr lvl="1"/>
            <a:r>
              <a:rPr lang="en-US" dirty="0" smtClean="0"/>
              <a:t>Horses and cattle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4.bp.blogspot.com/-IoBFuVktjIk/UDLpOVZDn2I/AAAAAAAAAYI/KJbSvsqoLTU/s1600/wh18_columbianexchan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79" cy="6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vs.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Muslim traders continue to be active in the east</a:t>
            </a:r>
          </a:p>
          <a:p>
            <a:r>
              <a:rPr lang="en-US" dirty="0" smtClean="0"/>
              <a:t>Spanish defeat of Ottoman navy at Lepanto in 1571, displacing authority and power of Arabs</a:t>
            </a:r>
          </a:p>
          <a:p>
            <a:r>
              <a:rPr lang="en-US" dirty="0" smtClean="0"/>
              <a:t>Establishment of European ports along African and Indian coasts</a:t>
            </a:r>
          </a:p>
          <a:p>
            <a:r>
              <a:rPr lang="en-US" dirty="0" smtClean="0"/>
              <a:t>China and Japan self-isolate</a:t>
            </a:r>
          </a:p>
          <a:p>
            <a:r>
              <a:rPr lang="en-US" dirty="0" smtClean="0"/>
              <a:t>While in places without direct control, Europeans establish enclaves with special legal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1: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history.ubc.ca/faculty/lshin/teaching/images/150/expl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6" y="1447800"/>
            <a:ext cx="91624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Commercial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Briefly dominant due to imports of American silver</a:t>
            </a:r>
          </a:p>
          <a:p>
            <a:pPr lvl="2"/>
            <a:r>
              <a:rPr lang="en-US" dirty="0" smtClean="0"/>
              <a:t>Began to go into downturn economically, lacked banking system to support surge in silver</a:t>
            </a:r>
          </a:p>
          <a:p>
            <a:r>
              <a:rPr lang="en-US" dirty="0" smtClean="0"/>
              <a:t>Western Europe expands manufacturing operations to export (guns, cloth) for raw materials (silver, sugar)</a:t>
            </a:r>
          </a:p>
          <a:p>
            <a:r>
              <a:rPr lang="en-US" dirty="0" smtClean="0"/>
              <a:t>Mercantilism</a:t>
            </a:r>
          </a:p>
          <a:p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Produced low-cost goods (precious metals, cash crops) using human labor for “core nations” (Spain, France, England, Netherlands)</a:t>
            </a:r>
          </a:p>
          <a:p>
            <a:r>
              <a:rPr lang="en-US" dirty="0" smtClean="0"/>
              <a:t>Triangular Trade:</a:t>
            </a:r>
          </a:p>
          <a:p>
            <a:pPr lvl="1"/>
            <a:r>
              <a:rPr lang="en-US" dirty="0" smtClean="0"/>
              <a:t>Europe receives raw materials from colonies, which they use to create manufactured goods sold to Africa in return for slaves on American plantations</a:t>
            </a:r>
          </a:p>
          <a:p>
            <a:r>
              <a:rPr lang="en-US" dirty="0" smtClean="0"/>
              <a:t>Local rulers and landowners often given independence, but dependent on core nations for income and imports</a:t>
            </a:r>
          </a:p>
          <a:p>
            <a:r>
              <a:rPr lang="en-US" dirty="0" smtClean="0"/>
              <a:t>Forced labor</a:t>
            </a:r>
          </a:p>
          <a:p>
            <a:pPr lvl="1"/>
            <a:r>
              <a:rPr lang="en-US" dirty="0" smtClean="0"/>
              <a:t>Begin with encomienda system (using natives). Many die, flee</a:t>
            </a:r>
          </a:p>
          <a:p>
            <a:pPr lvl="1"/>
            <a:r>
              <a:rPr lang="en-US" dirty="0" smtClean="0"/>
              <a:t>Turn to African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msperryas.files.wordpress.com/2012/02/triangular-trade-columbian-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8519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China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Self-isolated after end of Zheng He</a:t>
            </a:r>
          </a:p>
          <a:p>
            <a:pPr lvl="1"/>
            <a:r>
              <a:rPr lang="en-US" dirty="0" smtClean="0"/>
              <a:t>Funneled imports/exports through port of Macao</a:t>
            </a:r>
          </a:p>
          <a:p>
            <a:pPr lvl="1"/>
            <a:r>
              <a:rPr lang="en-US" dirty="0" smtClean="0"/>
              <a:t>Avoided subservience to Europeans</a:t>
            </a:r>
          </a:p>
          <a:p>
            <a:pPr lvl="1"/>
            <a:r>
              <a:rPr lang="en-US" dirty="0" smtClean="0"/>
              <a:t>Chinese had no need for outside goods</a:t>
            </a:r>
          </a:p>
          <a:p>
            <a:pPr lvl="1"/>
            <a:r>
              <a:rPr lang="en-US" dirty="0" smtClean="0"/>
              <a:t>Europeans hungered for Chinese goods (“china”)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Initially open to Christian missionary activity and manufactured goods</a:t>
            </a:r>
          </a:p>
          <a:p>
            <a:pPr lvl="2"/>
            <a:r>
              <a:rPr lang="en-US" dirty="0" smtClean="0"/>
              <a:t>Guns used to help keep feudal warlords in check</a:t>
            </a:r>
          </a:p>
          <a:p>
            <a:pPr lvl="1"/>
            <a:r>
              <a:rPr lang="en-US" dirty="0" smtClean="0"/>
              <a:t>Eventually fear European influence and power of samurai with guns</a:t>
            </a:r>
          </a:p>
          <a:p>
            <a:pPr lvl="1"/>
            <a:r>
              <a:rPr lang="en-US" dirty="0" smtClean="0"/>
              <a:t>Develop internal gun manufacturing, cut selves off from Europe</a:t>
            </a:r>
          </a:p>
          <a:p>
            <a:pPr lvl="1"/>
            <a:r>
              <a:rPr lang="en-US" dirty="0" smtClean="0"/>
              <a:t>Suppression of Christian minority</a:t>
            </a:r>
          </a:p>
          <a:p>
            <a:pPr lvl="1"/>
            <a:r>
              <a:rPr lang="en-US" dirty="0" smtClean="0"/>
              <a:t>Complete isolation from world trade, save Dutch in Nagasaki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and Core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in India</a:t>
            </a:r>
          </a:p>
          <a:p>
            <a:pPr lvl="1"/>
            <a:r>
              <a:rPr lang="en-US" dirty="0" smtClean="0"/>
              <a:t>Pass tariffs against import of cotton cloth made in India so consumers have to purchase British-made</a:t>
            </a:r>
          </a:p>
          <a:p>
            <a:pPr lvl="2"/>
            <a:r>
              <a:rPr lang="en-US" dirty="0" smtClean="0"/>
              <a:t>Allow Britain to use India as market for British goods in return for Indian gold</a:t>
            </a:r>
          </a:p>
          <a:p>
            <a:r>
              <a:rPr lang="en-US" dirty="0" smtClean="0"/>
              <a:t>Eastern Europe</a:t>
            </a:r>
          </a:p>
          <a:p>
            <a:pPr lvl="1"/>
            <a:r>
              <a:rPr lang="en-US" dirty="0" smtClean="0"/>
              <a:t>Used as a source of grain for population increases in the west</a:t>
            </a:r>
          </a:p>
          <a:p>
            <a:pPr lvl="1"/>
            <a:r>
              <a:rPr lang="en-US" dirty="0" smtClean="0"/>
              <a:t>Harvested by serfs in Poland, Russia, Prussia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effects of exploration.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Columbian Exchange. What was exchanged? What were the effects?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was the most significant aspect of the Columbian Exchange?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Triangular Trade. Who did it benefit the most? What was traded where?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the encomienda system of native slaves fail and African slavery “succeed”?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China and Japan isolate themselves? Is this consistent with their foreign policy previously in world history?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Module 3: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edia.maps101.com/SUB/WCIV/WC_19_ExpEmpi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777"/>
            <a:ext cx="9144000" cy="63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9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Americas: Conquest and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European advantages</a:t>
            </a:r>
          </a:p>
          <a:p>
            <a:pPr lvl="1"/>
            <a:r>
              <a:rPr lang="en-US" dirty="0" smtClean="0"/>
              <a:t>Guns, horses, iron weapons, localized political disarray, disease</a:t>
            </a:r>
          </a:p>
          <a:p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Hispaniola, Cuba, Jamaica, Puerto Rico, Panama, central/North/South Americas</a:t>
            </a:r>
          </a:p>
          <a:p>
            <a:pPr lvl="1"/>
            <a:r>
              <a:rPr lang="en-US" dirty="0" smtClean="0"/>
              <a:t>Cortez’s conquest of Aztecs</a:t>
            </a:r>
          </a:p>
          <a:p>
            <a:pPr lvl="1"/>
            <a:r>
              <a:rPr lang="en-US" dirty="0" smtClean="0"/>
              <a:t>Pizarro’s conquest of Incas</a:t>
            </a:r>
          </a:p>
          <a:p>
            <a:r>
              <a:rPr lang="en-US" dirty="0" smtClean="0"/>
              <a:t>Colonial bureaucracy</a:t>
            </a:r>
          </a:p>
          <a:p>
            <a:pPr lvl="1"/>
            <a:r>
              <a:rPr lang="en-US" dirty="0" smtClean="0"/>
              <a:t>Loosely controlled administrations in Europe exact tribute from native populations</a:t>
            </a:r>
          </a:p>
          <a:p>
            <a:pPr lvl="1"/>
            <a:r>
              <a:rPr lang="en-US" dirty="0" smtClean="0"/>
              <a:t>Over time, agricultural settlements lead to a more localized administration</a:t>
            </a:r>
          </a:p>
          <a:p>
            <a:r>
              <a:rPr lang="en-US" dirty="0" smtClean="0"/>
              <a:t>French along St. Lawrence River, Quebec, Mississippi</a:t>
            </a:r>
          </a:p>
          <a:p>
            <a:r>
              <a:rPr lang="en-US" dirty="0" smtClean="0"/>
              <a:t>Dutch and English along Atlantic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ndrea\Pictures\My Scans\2011-10 (Oct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00600" cy="800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7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Britain and France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Religious refugees (Calvinists, “Pilgrims”)</a:t>
            </a:r>
          </a:p>
          <a:p>
            <a:pPr lvl="1"/>
            <a:r>
              <a:rPr lang="en-US" dirty="0" smtClean="0"/>
              <a:t>William Penn’s colony actively recruiting settlers</a:t>
            </a:r>
          </a:p>
          <a:p>
            <a:pPr lvl="1"/>
            <a:r>
              <a:rPr lang="en-US" dirty="0" smtClean="0"/>
              <a:t>New York being captured from Dutch</a:t>
            </a:r>
          </a:p>
          <a:p>
            <a:pPr lvl="1"/>
            <a:r>
              <a:rPr lang="en-US" dirty="0" smtClean="0"/>
              <a:t>Virginia as a penal colony 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Use of Canada to set up manorial estates</a:t>
            </a:r>
          </a:p>
          <a:p>
            <a:pPr lvl="1"/>
            <a:r>
              <a:rPr lang="en-US" dirty="0" smtClean="0"/>
              <a:t>Encouragement of peasants to emigrate</a:t>
            </a:r>
          </a:p>
          <a:p>
            <a:pPr lvl="1"/>
            <a:r>
              <a:rPr lang="en-US" dirty="0" smtClean="0"/>
              <a:t>High birth rates in New France, centered around fortressed Quebec</a:t>
            </a:r>
          </a:p>
          <a:p>
            <a:r>
              <a:rPr lang="en-US" dirty="0" smtClean="0"/>
              <a:t>Seven Years’ War</a:t>
            </a:r>
          </a:p>
          <a:p>
            <a:pPr lvl="1"/>
            <a:r>
              <a:rPr lang="en-US" dirty="0" smtClean="0"/>
              <a:t>Britain and France fight over Mississippi and parts of Canada</a:t>
            </a:r>
          </a:p>
          <a:p>
            <a:pPr lvl="2"/>
            <a:r>
              <a:rPr lang="en-US" dirty="0" smtClean="0"/>
              <a:t>France loses and forfeits land under Treaty of Paris (1763)</a:t>
            </a:r>
          </a:p>
          <a:p>
            <a:r>
              <a:rPr lang="en-US" dirty="0" smtClean="0"/>
              <a:t>North American colonies as poor, backwater supplements to Caribbean and Latin American colonies</a:t>
            </a:r>
          </a:p>
          <a:p>
            <a:pPr lvl="1"/>
            <a:r>
              <a:rPr lang="en-US" dirty="0" smtClean="0"/>
              <a:t>Turn to manufacturing industry, later to some southern cash crops (tobacco, cotton)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drea\Pictures\My Scans\2011-10 (Oct)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0"/>
            <a:ext cx="4800600" cy="754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6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Crusades: knowledge of Arab world</a:t>
            </a:r>
          </a:p>
          <a:p>
            <a:r>
              <a:rPr lang="en-US" dirty="0" smtClean="0"/>
              <a:t>Mongols allow for quick and easy exchange between east and west</a:t>
            </a:r>
          </a:p>
          <a:p>
            <a:pPr lvl="1"/>
            <a:r>
              <a:rPr lang="en-US" dirty="0" smtClean="0"/>
              <a:t>Fall of Mongols leads to closing of China to outsiders</a:t>
            </a:r>
          </a:p>
          <a:p>
            <a:r>
              <a:rPr lang="en-US" dirty="0" smtClean="0"/>
              <a:t>Vikings in 900s arrive in Greenland and North America</a:t>
            </a:r>
          </a:p>
          <a:p>
            <a:r>
              <a:rPr lang="en-US" dirty="0" smtClean="0"/>
              <a:t>Flat Earth theory</a:t>
            </a:r>
          </a:p>
          <a:p>
            <a:r>
              <a:rPr lang="en-US" dirty="0" smtClean="0"/>
              <a:t>Challenges to expansion and exploration</a:t>
            </a:r>
          </a:p>
          <a:p>
            <a:pPr lvl="1"/>
            <a:r>
              <a:rPr lang="en-US" dirty="0" smtClean="0"/>
              <a:t>Technology of boats (oar-propelled)</a:t>
            </a:r>
          </a:p>
          <a:p>
            <a:pPr lvl="1"/>
            <a:r>
              <a:rPr lang="en-US" dirty="0" smtClean="0"/>
              <a:t>Navigational techniques</a:t>
            </a:r>
          </a:p>
          <a:p>
            <a:pPr lvl="1"/>
            <a:r>
              <a:rPr lang="en-US" dirty="0" smtClean="0"/>
              <a:t>Strength of Ottomans</a:t>
            </a:r>
          </a:p>
          <a:p>
            <a:pPr lvl="1"/>
            <a:r>
              <a:rPr lang="en-US" dirty="0" smtClean="0"/>
              <a:t>Lack of gold for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religious colonies for freedom</a:t>
            </a:r>
          </a:p>
          <a:p>
            <a:r>
              <a:rPr lang="en-US" dirty="0" smtClean="0"/>
              <a:t>Use of local assemblies as governing bodies</a:t>
            </a:r>
          </a:p>
          <a:p>
            <a:r>
              <a:rPr lang="en-US" dirty="0" smtClean="0"/>
              <a:t>Readers of Enlightenment ideas and political philosophies by Locke, etc.</a:t>
            </a:r>
          </a:p>
          <a:p>
            <a:r>
              <a:rPr lang="en-US" dirty="0" smtClean="0"/>
              <a:t>Push natives west by expansion for farmland</a:t>
            </a:r>
          </a:p>
          <a:p>
            <a:pPr lvl="1"/>
            <a:r>
              <a:rPr lang="en-US" dirty="0" smtClean="0"/>
              <a:t>Natives practice hunting and slash-burn</a:t>
            </a:r>
          </a:p>
          <a:p>
            <a:pPr lvl="1"/>
            <a:r>
              <a:rPr lang="en-US" dirty="0" smtClean="0"/>
              <a:t>Purchase horses for mounted hunting </a:t>
            </a:r>
          </a:p>
          <a:p>
            <a:r>
              <a:rPr lang="en-US" dirty="0" smtClean="0"/>
              <a:t>Importation of African slave labor</a:t>
            </a:r>
          </a:p>
          <a:p>
            <a:r>
              <a:rPr lang="en-US" dirty="0" smtClean="0"/>
              <a:t>Marry earlier, have larger families (farm labor?)</a:t>
            </a:r>
          </a:p>
          <a:p>
            <a:pPr lvl="1"/>
            <a:r>
              <a:rPr lang="en-US" dirty="0" smtClean="0"/>
              <a:t>Focus on nuclear unit, familial affection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coastal fortresses</a:t>
            </a:r>
          </a:p>
          <a:p>
            <a:pPr lvl="1"/>
            <a:r>
              <a:rPr lang="en-US" dirty="0" smtClean="0"/>
              <a:t>Negotiation with African kings and merchants</a:t>
            </a:r>
          </a:p>
          <a:p>
            <a:pPr lvl="1"/>
            <a:r>
              <a:rPr lang="en-US" dirty="0" smtClean="0"/>
              <a:t>Do not attempt to take over land or establish colonies</a:t>
            </a:r>
          </a:p>
          <a:p>
            <a:pPr lvl="1"/>
            <a:r>
              <a:rPr lang="en-US" dirty="0" smtClean="0"/>
              <a:t>Africa as impenetrable</a:t>
            </a:r>
          </a:p>
          <a:p>
            <a:r>
              <a:rPr lang="en-US" dirty="0" smtClean="0"/>
              <a:t>Cape Colony </a:t>
            </a:r>
          </a:p>
          <a:p>
            <a:pPr lvl="1"/>
            <a:r>
              <a:rPr lang="en-US" dirty="0" smtClean="0"/>
              <a:t>Dutch establish way station on Cape of Good Hope</a:t>
            </a:r>
          </a:p>
          <a:p>
            <a:pPr lvl="1"/>
            <a:r>
              <a:rPr lang="en-US" dirty="0" smtClean="0"/>
              <a:t>Farmers settle (Boers), clashing with and pushing African farmers and Bantu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en/b/bd/The_Cape_Colony_-_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3" y="381000"/>
            <a:ext cx="7276319" cy="58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Control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British vs. French control of India</a:t>
            </a:r>
          </a:p>
          <a:p>
            <a:pPr lvl="1"/>
            <a:r>
              <a:rPr lang="en-US" dirty="0" smtClean="0"/>
              <a:t>Weakening of Mughal empire</a:t>
            </a:r>
          </a:p>
          <a:p>
            <a:pPr lvl="1"/>
            <a:r>
              <a:rPr lang="en-US" dirty="0" smtClean="0"/>
              <a:t>Trading posts along east and west coasts</a:t>
            </a:r>
          </a:p>
          <a:p>
            <a:r>
              <a:rPr lang="en-US" dirty="0" smtClean="0"/>
              <a:t>Advantages of British East India Company</a:t>
            </a:r>
          </a:p>
          <a:p>
            <a:pPr lvl="1"/>
            <a:r>
              <a:rPr lang="en-US" dirty="0" smtClean="0"/>
              <a:t>Gained station at Calcutta via negotiation with local princes</a:t>
            </a:r>
          </a:p>
          <a:p>
            <a:pPr lvl="1"/>
            <a:r>
              <a:rPr lang="en-US" dirty="0" smtClean="0"/>
              <a:t>Access to wealth of Ganges valley</a:t>
            </a:r>
          </a:p>
          <a:p>
            <a:pPr lvl="1"/>
            <a:r>
              <a:rPr lang="en-US" dirty="0" smtClean="0"/>
              <a:t>Influence over British government</a:t>
            </a:r>
          </a:p>
          <a:p>
            <a:pPr lvl="1"/>
            <a:r>
              <a:rPr lang="en-US" dirty="0" smtClean="0"/>
              <a:t>Content in allowing Hinduism and practices</a:t>
            </a:r>
          </a:p>
          <a:p>
            <a:r>
              <a:rPr lang="en-US" dirty="0" smtClean="0"/>
              <a:t>Disadvantages of French</a:t>
            </a:r>
          </a:p>
          <a:p>
            <a:pPr lvl="1"/>
            <a:r>
              <a:rPr lang="en-US" dirty="0" smtClean="0"/>
              <a:t>Less political power</a:t>
            </a:r>
          </a:p>
          <a:p>
            <a:pPr lvl="1"/>
            <a:r>
              <a:rPr lang="en-US" dirty="0" smtClean="0"/>
              <a:t>More interested in missions</a:t>
            </a:r>
          </a:p>
          <a:p>
            <a:r>
              <a:rPr lang="en-US" dirty="0" smtClean="0"/>
              <a:t>Seven Years’ War</a:t>
            </a:r>
          </a:p>
          <a:p>
            <a:pPr lvl="1"/>
            <a:r>
              <a:rPr lang="en-US" dirty="0" smtClean="0"/>
              <a:t>Recruitment of local princes and warriors</a:t>
            </a:r>
          </a:p>
          <a:p>
            <a:pPr lvl="1"/>
            <a:r>
              <a:rPr lang="en-US" dirty="0" smtClean="0"/>
              <a:t>British imprisoned in own jails, “Black Hole of Calcutta” leads to many deaths</a:t>
            </a:r>
          </a:p>
          <a:p>
            <a:pPr lvl="1"/>
            <a:r>
              <a:rPr lang="en-US" dirty="0" smtClean="0"/>
              <a:t>East India Company captures Calcutta, seizes additional land including Bengal and Ceylon</a:t>
            </a:r>
          </a:p>
          <a:p>
            <a:pPr lvl="1"/>
            <a:r>
              <a:rPr lang="en-US" dirty="0" smtClean="0"/>
              <a:t>British government takes more direct role in India over East India Company</a:t>
            </a:r>
          </a:p>
          <a:p>
            <a:pPr lvl="2"/>
            <a:r>
              <a:rPr lang="en-US" dirty="0" smtClean="0"/>
              <a:t>Forms alliances with local rulers rather than just direct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4.bp.blogspot.com/-KqH2Z4TaT_0/TiCXwDSOXII/AAAAAAAAAq0/7p0oHprC-3k/s1600/british-indi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68" y="1"/>
            <a:ext cx="5209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ro.umontreal.ca/~vaucher/Genealogy/Documents/Asia/images/French_India_1741-17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736"/>
            <a:ext cx="3934468" cy="39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Colonization on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rivalries and wars over colonies</a:t>
            </a:r>
          </a:p>
          <a:p>
            <a:pPr lvl="1"/>
            <a:r>
              <a:rPr lang="en-US" dirty="0" smtClean="0"/>
              <a:t>England and Holland vs. Spain</a:t>
            </a:r>
          </a:p>
          <a:p>
            <a:pPr lvl="1"/>
            <a:r>
              <a:rPr lang="en-US" dirty="0" smtClean="0"/>
              <a:t>England vs. Holland</a:t>
            </a:r>
          </a:p>
          <a:p>
            <a:pPr lvl="1"/>
            <a:r>
              <a:rPr lang="en-US" dirty="0" smtClean="0"/>
              <a:t>England vs. France (Seven Years’ War, the REAL WWI)</a:t>
            </a:r>
          </a:p>
          <a:p>
            <a:r>
              <a:rPr lang="en-US" dirty="0" smtClean="0"/>
              <a:t>Growth of consumer societies</a:t>
            </a:r>
          </a:p>
          <a:p>
            <a:pPr lvl="1"/>
            <a:r>
              <a:rPr lang="en-US" dirty="0" smtClean="0"/>
              <a:t>Sugar for ordinary people traded over long distance, gives work to dentists</a:t>
            </a:r>
          </a:p>
          <a:p>
            <a:pPr lvl="1"/>
            <a:r>
              <a:rPr lang="en-US" dirty="0" smtClean="0"/>
              <a:t>Quick hit of pleasure</a:t>
            </a:r>
          </a:p>
          <a:p>
            <a:r>
              <a:rPr lang="en-US" dirty="0" smtClean="0"/>
              <a:t>Increased manufacturing, reduces dependence on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Unfree labor (slavery and serfdom)</a:t>
            </a:r>
          </a:p>
          <a:p>
            <a:pPr lvl="1"/>
            <a:r>
              <a:rPr lang="en-US" dirty="0" smtClean="0"/>
              <a:t>Disrupts African societies and lives</a:t>
            </a:r>
          </a:p>
          <a:p>
            <a:r>
              <a:rPr lang="en-US" dirty="0" smtClean="0"/>
              <a:t>New foods and trade patterns</a:t>
            </a:r>
          </a:p>
          <a:p>
            <a:pPr lvl="1"/>
            <a:r>
              <a:rPr lang="en-US" dirty="0" smtClean="0"/>
              <a:t>Reduce scarcity</a:t>
            </a:r>
          </a:p>
          <a:p>
            <a:r>
              <a:rPr lang="en-US" dirty="0" smtClean="0"/>
              <a:t>New wealth for individuals and nations</a:t>
            </a:r>
          </a:p>
          <a:p>
            <a:pPr lvl="1"/>
            <a:r>
              <a:rPr lang="en-US" dirty="0" smtClean="0"/>
              <a:t>China&gt;silver</a:t>
            </a:r>
          </a:p>
          <a:p>
            <a:r>
              <a:rPr lang="en-US" dirty="0" smtClean="0"/>
              <a:t>Rapid population gains</a:t>
            </a:r>
          </a:p>
          <a:p>
            <a:r>
              <a:rPr lang="en-US" dirty="0" smtClean="0"/>
              <a:t>Profits and compulsion leads more people and regions to become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it so easy for Europeans to establish colonies in the Americas?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form and function of American colonies change over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were the most lucrative colonies for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Spain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England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believe to be the most significant impact of colonialism 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Europe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Americas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The World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Deep-drafted sailing ships</a:t>
            </a:r>
          </a:p>
          <a:p>
            <a:pPr lvl="1"/>
            <a:r>
              <a:rPr lang="en-US" dirty="0" smtClean="0"/>
              <a:t>Carry heavy armaments</a:t>
            </a:r>
          </a:p>
          <a:p>
            <a:r>
              <a:rPr lang="en-US" dirty="0" smtClean="0"/>
              <a:t>Improvement of compass and maps</a:t>
            </a:r>
          </a:p>
          <a:p>
            <a:r>
              <a:rPr lang="en-US" dirty="0" smtClean="0"/>
              <a:t>Use of explosives for gunnery and cannons</a:t>
            </a:r>
          </a:p>
          <a:p>
            <a:pPr lvl="1"/>
            <a:r>
              <a:rPr lang="en-US" dirty="0" smtClean="0"/>
              <a:t>Provides military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Portuguese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Portugal’s ideal location</a:t>
            </a:r>
          </a:p>
          <a:p>
            <a:r>
              <a:rPr lang="en-US" dirty="0" smtClean="0"/>
              <a:t>Motives:</a:t>
            </a:r>
          </a:p>
          <a:p>
            <a:pPr lvl="1"/>
            <a:r>
              <a:rPr lang="en-US" dirty="0" smtClean="0"/>
              <a:t>Excitement of discovery, harm toward Muslims, thirst for wealth</a:t>
            </a:r>
          </a:p>
          <a:p>
            <a:r>
              <a:rPr lang="en-US" dirty="0" smtClean="0"/>
              <a:t>Henry the Navigator (1434)</a:t>
            </a:r>
          </a:p>
          <a:p>
            <a:pPr lvl="1"/>
            <a:r>
              <a:rPr lang="en-US" dirty="0" smtClean="0"/>
              <a:t>Sponsored expeditions along African coast</a:t>
            </a:r>
          </a:p>
          <a:p>
            <a:pPr lvl="1"/>
            <a:r>
              <a:rPr lang="en-US" dirty="0" smtClean="0"/>
              <a:t>Sought slaves, spices, and gold</a:t>
            </a:r>
          </a:p>
          <a:p>
            <a:r>
              <a:rPr lang="en-US" dirty="0" smtClean="0"/>
              <a:t>Bartholomew Dias (1488)</a:t>
            </a:r>
          </a:p>
          <a:p>
            <a:pPr lvl="1"/>
            <a:r>
              <a:rPr lang="en-US" dirty="0" smtClean="0"/>
              <a:t>Reaches Cape of Good Hope, turns back</a:t>
            </a:r>
          </a:p>
          <a:p>
            <a:r>
              <a:rPr lang="en-US" dirty="0" smtClean="0"/>
              <a:t>Vasco da Gama (1498)</a:t>
            </a:r>
          </a:p>
          <a:p>
            <a:pPr lvl="1"/>
            <a:r>
              <a:rPr lang="en-US" dirty="0" smtClean="0"/>
              <a:t>Reaches India</a:t>
            </a:r>
          </a:p>
          <a:p>
            <a:pPr lvl="1"/>
            <a:r>
              <a:rPr lang="en-US" dirty="0" smtClean="0"/>
              <a:t>Mistakenly believe Hinduism=Christianity</a:t>
            </a:r>
          </a:p>
          <a:p>
            <a:pPr lvl="1"/>
            <a:r>
              <a:rPr lang="en-US" dirty="0" smtClean="0"/>
              <a:t>Hostility of Muslim merchants</a:t>
            </a:r>
          </a:p>
          <a:p>
            <a:pPr lvl="1"/>
            <a:r>
              <a:rPr lang="en-US" dirty="0" smtClean="0"/>
              <a:t>Crude goods to trade (iron pots)</a:t>
            </a:r>
          </a:p>
          <a:p>
            <a:pPr lvl="1"/>
            <a:r>
              <a:rPr lang="en-US" dirty="0" smtClean="0"/>
              <a:t>Use of force, violence, and intimidation to encourage trade</a:t>
            </a:r>
          </a:p>
          <a:p>
            <a:r>
              <a:rPr lang="en-US" dirty="0" smtClean="0"/>
              <a:t>Expedition blown off course lands on Brazil</a:t>
            </a:r>
          </a:p>
          <a:p>
            <a:r>
              <a:rPr lang="en-US" dirty="0" smtClean="0"/>
              <a:t>Set up missions in Japan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www.netzarim.co.il/Shared/Temunot/Map%20Eastern%20Hemisphere%202711x24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9"/>
          <a:stretch/>
        </p:blipFill>
        <p:spPr bwMode="auto">
          <a:xfrm>
            <a:off x="5878830" y="1740211"/>
            <a:ext cx="2981442" cy="3466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76010" y="2743200"/>
            <a:ext cx="152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lasszone.com/cz/books/ms_wcg_survey/resources/images/chapter_maps/wc12_portvoyage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26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Motives: eliminate Islamic rule, missionary zeal, desire for riches</a:t>
            </a:r>
          </a:p>
          <a:p>
            <a:r>
              <a:rPr lang="en-US" dirty="0" smtClean="0"/>
              <a:t>Columbus (1492)</a:t>
            </a:r>
          </a:p>
          <a:p>
            <a:pPr lvl="1"/>
            <a:r>
              <a:rPr lang="en-US" dirty="0" smtClean="0"/>
              <a:t>Sails for westward route to India</a:t>
            </a:r>
          </a:p>
          <a:p>
            <a:pPr lvl="1"/>
            <a:r>
              <a:rPr lang="en-US" dirty="0" smtClean="0"/>
              <a:t>Reaches San Salvador (island in Caribbean), believes natives are Indians</a:t>
            </a:r>
          </a:p>
          <a:p>
            <a:r>
              <a:rPr lang="en-US" dirty="0" smtClean="0"/>
              <a:t>Vespucci (names America)</a:t>
            </a:r>
          </a:p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/Line of Demarcation</a:t>
            </a:r>
          </a:p>
          <a:p>
            <a:pPr lvl="1"/>
            <a:r>
              <a:rPr lang="en-US" dirty="0" smtClean="0"/>
              <a:t>Granted by Pope to settle disputes between Spain and Portugal</a:t>
            </a:r>
          </a:p>
          <a:p>
            <a:r>
              <a:rPr lang="en-US" dirty="0" smtClean="0"/>
              <a:t>Magellan (1519-1521)</a:t>
            </a:r>
          </a:p>
          <a:p>
            <a:pPr lvl="1"/>
            <a:r>
              <a:rPr lang="en-US" dirty="0" smtClean="0"/>
              <a:t>Sails west, arriving in Indonesia (killed), crew arrives back to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abagond.files.wordpress.com/2011/07/waldseemc3bcller_world_map_1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9296400" cy="51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jb-hdnp.org/Sarver/Maps/ah02_europeanexplorer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9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1579</Words>
  <Application>Microsoft Office PowerPoint</Application>
  <PresentationFormat>On-screen Show (4:3)</PresentationFormat>
  <Paragraphs>223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 World Economy</vt:lpstr>
      <vt:lpstr>Module 1: Exploration</vt:lpstr>
      <vt:lpstr>Early Exploration</vt:lpstr>
      <vt:lpstr>New Technology</vt:lpstr>
      <vt:lpstr>Portuguese Exploration</vt:lpstr>
      <vt:lpstr>PowerPoint Presentation</vt:lpstr>
      <vt:lpstr>Spanish Exploration</vt:lpstr>
      <vt:lpstr>PowerPoint Presentation</vt:lpstr>
      <vt:lpstr>PowerPoint Presentation</vt:lpstr>
      <vt:lpstr>Northern Europe</vt:lpstr>
      <vt:lpstr>France, Britain, and Holland</vt:lpstr>
      <vt:lpstr>PowerPoint Presentation</vt:lpstr>
      <vt:lpstr>Trading Companies</vt:lpstr>
      <vt:lpstr>Reflection Questions</vt:lpstr>
      <vt:lpstr>PowerPoint Presentation</vt:lpstr>
      <vt:lpstr>Module 2: Establishing a World Economy</vt:lpstr>
      <vt:lpstr>The Columbian Exchange</vt:lpstr>
      <vt:lpstr>PowerPoint Presentation</vt:lpstr>
      <vt:lpstr>Europe vs. the East</vt:lpstr>
      <vt:lpstr>Commercial Imbalance</vt:lpstr>
      <vt:lpstr>PowerPoint Presentation</vt:lpstr>
      <vt:lpstr>China and Japan</vt:lpstr>
      <vt:lpstr>Dependencies and Core Nations</vt:lpstr>
      <vt:lpstr>Reflection Questions</vt:lpstr>
      <vt:lpstr>Module 3: Colonialism</vt:lpstr>
      <vt:lpstr>The Americas: Conquest and Colonies</vt:lpstr>
      <vt:lpstr>PowerPoint Presentation</vt:lpstr>
      <vt:lpstr>Britain and France in North America</vt:lpstr>
      <vt:lpstr>PowerPoint Presentation</vt:lpstr>
      <vt:lpstr>Colonists</vt:lpstr>
      <vt:lpstr>African Trading Stations</vt:lpstr>
      <vt:lpstr>PowerPoint Presentation</vt:lpstr>
      <vt:lpstr>Control of India</vt:lpstr>
      <vt:lpstr>PowerPoint Presentation</vt:lpstr>
      <vt:lpstr>Effects of Colonization on Europe</vt:lpstr>
      <vt:lpstr>Impact on the World</vt:lpstr>
      <vt:lpstr>Reflection Questions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Economy</dc:title>
  <dc:creator>Kiste, Andrew</dc:creator>
  <cp:lastModifiedBy>Kiste, Andrew</cp:lastModifiedBy>
  <cp:revision>17</cp:revision>
  <dcterms:created xsi:type="dcterms:W3CDTF">2015-01-26T15:26:41Z</dcterms:created>
  <dcterms:modified xsi:type="dcterms:W3CDTF">2015-01-28T19:37:51Z</dcterms:modified>
</cp:coreProperties>
</file>