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6" r:id="rId2"/>
    <p:sldId id="287" r:id="rId3"/>
    <p:sldId id="288" r:id="rId4"/>
    <p:sldId id="289" r:id="rId5"/>
    <p:sldId id="290" r:id="rId6"/>
    <p:sldId id="291" r:id="rId7"/>
    <p:sldId id="292" r:id="rId8"/>
    <p:sldId id="293" r:id="rId9"/>
    <p:sldId id="294" r:id="rId10"/>
    <p:sldId id="295" r:id="rId11"/>
    <p:sldId id="296" r:id="rId12"/>
    <p:sldId id="297" r:id="rId13"/>
    <p:sldId id="298" r:id="rId14"/>
    <p:sldId id="299" r:id="rId15"/>
    <p:sldId id="300" r:id="rId16"/>
    <p:sldId id="301" r:id="rId17"/>
    <p:sldId id="302" r:id="rId18"/>
    <p:sldId id="303" r:id="rId19"/>
    <p:sldId id="304" r:id="rId20"/>
    <p:sldId id="305" r:id="rId21"/>
    <p:sldId id="306" r:id="rId22"/>
    <p:sldId id="307" r:id="rId23"/>
    <p:sldId id="308" r:id="rId24"/>
    <p:sldId id="309" r:id="rId25"/>
    <p:sldId id="310" r:id="rId26"/>
    <p:sldId id="311" r:id="rId27"/>
    <p:sldId id="312" r:id="rId28"/>
    <p:sldId id="257" r:id="rId29"/>
    <p:sldId id="258" r:id="rId30"/>
    <p:sldId id="259" r:id="rId31"/>
    <p:sldId id="260" r:id="rId32"/>
    <p:sldId id="261" r:id="rId33"/>
    <p:sldId id="262" r:id="rId34"/>
    <p:sldId id="263" r:id="rId35"/>
    <p:sldId id="264" r:id="rId36"/>
    <p:sldId id="265" r:id="rId37"/>
    <p:sldId id="266" r:id="rId38"/>
    <p:sldId id="267" r:id="rId39"/>
    <p:sldId id="268" r:id="rId40"/>
    <p:sldId id="269" r:id="rId41"/>
    <p:sldId id="270" r:id="rId42"/>
    <p:sldId id="271" r:id="rId43"/>
    <p:sldId id="272" r:id="rId44"/>
    <p:sldId id="273" r:id="rId45"/>
    <p:sldId id="274" r:id="rId46"/>
    <p:sldId id="275" r:id="rId47"/>
    <p:sldId id="276" r:id="rId48"/>
    <p:sldId id="277" r:id="rId49"/>
    <p:sldId id="278" r:id="rId50"/>
    <p:sldId id="279" r:id="rId51"/>
    <p:sldId id="280" r:id="rId52"/>
    <p:sldId id="281" r:id="rId53"/>
    <p:sldId id="282" r:id="rId54"/>
    <p:sldId id="283" r:id="rId55"/>
    <p:sldId id="284" r:id="rId56"/>
    <p:sldId id="285"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C3DE3A-A760-4AA0-8304-A5E530E69557}" type="datetimeFigureOut">
              <a:rPr lang="en-US" smtClean="0"/>
              <a:t>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E0546-0A8B-431B-B6A4-387183D17622}" type="slidenum">
              <a:rPr lang="en-US" smtClean="0"/>
              <a:t>‹#›</a:t>
            </a:fld>
            <a:endParaRPr lang="en-US"/>
          </a:p>
        </p:txBody>
      </p:sp>
    </p:spTree>
    <p:extLst>
      <p:ext uri="{BB962C8B-B14F-4D97-AF65-F5344CB8AC3E}">
        <p14:creationId xmlns:p14="http://schemas.microsoft.com/office/powerpoint/2010/main" val="1973251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C3DE3A-A760-4AA0-8304-A5E530E69557}" type="datetimeFigureOut">
              <a:rPr lang="en-US" smtClean="0"/>
              <a:t>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E0546-0A8B-431B-B6A4-387183D17622}" type="slidenum">
              <a:rPr lang="en-US" smtClean="0"/>
              <a:t>‹#›</a:t>
            </a:fld>
            <a:endParaRPr lang="en-US"/>
          </a:p>
        </p:txBody>
      </p:sp>
    </p:spTree>
    <p:extLst>
      <p:ext uri="{BB962C8B-B14F-4D97-AF65-F5344CB8AC3E}">
        <p14:creationId xmlns:p14="http://schemas.microsoft.com/office/powerpoint/2010/main" val="3974626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C3DE3A-A760-4AA0-8304-A5E530E69557}" type="datetimeFigureOut">
              <a:rPr lang="en-US" smtClean="0"/>
              <a:t>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E0546-0A8B-431B-B6A4-387183D17622}" type="slidenum">
              <a:rPr lang="en-US" smtClean="0"/>
              <a:t>‹#›</a:t>
            </a:fld>
            <a:endParaRPr lang="en-US"/>
          </a:p>
        </p:txBody>
      </p:sp>
    </p:spTree>
    <p:extLst>
      <p:ext uri="{BB962C8B-B14F-4D97-AF65-F5344CB8AC3E}">
        <p14:creationId xmlns:p14="http://schemas.microsoft.com/office/powerpoint/2010/main" val="4064526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C3DE3A-A760-4AA0-8304-A5E530E69557}" type="datetimeFigureOut">
              <a:rPr lang="en-US" smtClean="0"/>
              <a:t>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E0546-0A8B-431B-B6A4-387183D17622}" type="slidenum">
              <a:rPr lang="en-US" smtClean="0"/>
              <a:t>‹#›</a:t>
            </a:fld>
            <a:endParaRPr lang="en-US"/>
          </a:p>
        </p:txBody>
      </p:sp>
    </p:spTree>
    <p:extLst>
      <p:ext uri="{BB962C8B-B14F-4D97-AF65-F5344CB8AC3E}">
        <p14:creationId xmlns:p14="http://schemas.microsoft.com/office/powerpoint/2010/main" val="808915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C3DE3A-A760-4AA0-8304-A5E530E69557}" type="datetimeFigureOut">
              <a:rPr lang="en-US" smtClean="0"/>
              <a:t>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E0546-0A8B-431B-B6A4-387183D17622}" type="slidenum">
              <a:rPr lang="en-US" smtClean="0"/>
              <a:t>‹#›</a:t>
            </a:fld>
            <a:endParaRPr lang="en-US"/>
          </a:p>
        </p:txBody>
      </p:sp>
    </p:spTree>
    <p:extLst>
      <p:ext uri="{BB962C8B-B14F-4D97-AF65-F5344CB8AC3E}">
        <p14:creationId xmlns:p14="http://schemas.microsoft.com/office/powerpoint/2010/main" val="2880262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C3DE3A-A760-4AA0-8304-A5E530E69557}" type="datetimeFigureOut">
              <a:rPr lang="en-US" smtClean="0"/>
              <a:t>11/3/2014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4E0546-0A8B-431B-B6A4-387183D17622}" type="slidenum">
              <a:rPr lang="en-US" smtClean="0"/>
              <a:t>‹#›</a:t>
            </a:fld>
            <a:endParaRPr lang="en-US"/>
          </a:p>
        </p:txBody>
      </p:sp>
    </p:spTree>
    <p:extLst>
      <p:ext uri="{BB962C8B-B14F-4D97-AF65-F5344CB8AC3E}">
        <p14:creationId xmlns:p14="http://schemas.microsoft.com/office/powerpoint/2010/main" val="2666676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C3DE3A-A760-4AA0-8304-A5E530E69557}" type="datetimeFigureOut">
              <a:rPr lang="en-US" smtClean="0"/>
              <a:t>11/3/2014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4E0546-0A8B-431B-B6A4-387183D17622}" type="slidenum">
              <a:rPr lang="en-US" smtClean="0"/>
              <a:t>‹#›</a:t>
            </a:fld>
            <a:endParaRPr lang="en-US"/>
          </a:p>
        </p:txBody>
      </p:sp>
    </p:spTree>
    <p:extLst>
      <p:ext uri="{BB962C8B-B14F-4D97-AF65-F5344CB8AC3E}">
        <p14:creationId xmlns:p14="http://schemas.microsoft.com/office/powerpoint/2010/main" val="1923050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C3DE3A-A760-4AA0-8304-A5E530E69557}" type="datetimeFigureOut">
              <a:rPr lang="en-US" smtClean="0"/>
              <a:t>11/3/2014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4E0546-0A8B-431B-B6A4-387183D17622}" type="slidenum">
              <a:rPr lang="en-US" smtClean="0"/>
              <a:t>‹#›</a:t>
            </a:fld>
            <a:endParaRPr lang="en-US"/>
          </a:p>
        </p:txBody>
      </p:sp>
    </p:spTree>
    <p:extLst>
      <p:ext uri="{BB962C8B-B14F-4D97-AF65-F5344CB8AC3E}">
        <p14:creationId xmlns:p14="http://schemas.microsoft.com/office/powerpoint/2010/main" val="1631138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C3DE3A-A760-4AA0-8304-A5E530E69557}" type="datetimeFigureOut">
              <a:rPr lang="en-US" smtClean="0"/>
              <a:t>11/3/2014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4E0546-0A8B-431B-B6A4-387183D17622}" type="slidenum">
              <a:rPr lang="en-US" smtClean="0"/>
              <a:t>‹#›</a:t>
            </a:fld>
            <a:endParaRPr lang="en-US"/>
          </a:p>
        </p:txBody>
      </p:sp>
    </p:spTree>
    <p:extLst>
      <p:ext uri="{BB962C8B-B14F-4D97-AF65-F5344CB8AC3E}">
        <p14:creationId xmlns:p14="http://schemas.microsoft.com/office/powerpoint/2010/main" val="1661191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C3DE3A-A760-4AA0-8304-A5E530E69557}" type="datetimeFigureOut">
              <a:rPr lang="en-US" smtClean="0"/>
              <a:t>11/3/2014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4E0546-0A8B-431B-B6A4-387183D17622}" type="slidenum">
              <a:rPr lang="en-US" smtClean="0"/>
              <a:t>‹#›</a:t>
            </a:fld>
            <a:endParaRPr lang="en-US"/>
          </a:p>
        </p:txBody>
      </p:sp>
    </p:spTree>
    <p:extLst>
      <p:ext uri="{BB962C8B-B14F-4D97-AF65-F5344CB8AC3E}">
        <p14:creationId xmlns:p14="http://schemas.microsoft.com/office/powerpoint/2010/main" val="2673622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C3DE3A-A760-4AA0-8304-A5E530E69557}" type="datetimeFigureOut">
              <a:rPr lang="en-US" smtClean="0"/>
              <a:t>11/3/2014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4E0546-0A8B-431B-B6A4-387183D17622}" type="slidenum">
              <a:rPr lang="en-US" smtClean="0"/>
              <a:t>‹#›</a:t>
            </a:fld>
            <a:endParaRPr lang="en-US"/>
          </a:p>
        </p:txBody>
      </p:sp>
    </p:spTree>
    <p:extLst>
      <p:ext uri="{BB962C8B-B14F-4D97-AF65-F5344CB8AC3E}">
        <p14:creationId xmlns:p14="http://schemas.microsoft.com/office/powerpoint/2010/main" val="3736445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C3DE3A-A760-4AA0-8304-A5E530E69557}" type="datetimeFigureOut">
              <a:rPr lang="en-US" smtClean="0"/>
              <a:t>11/3/2014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4E0546-0A8B-431B-B6A4-387183D17622}" type="slidenum">
              <a:rPr lang="en-US" smtClean="0"/>
              <a:t>‹#›</a:t>
            </a:fld>
            <a:endParaRPr lang="en-US"/>
          </a:p>
        </p:txBody>
      </p:sp>
    </p:spTree>
    <p:extLst>
      <p:ext uri="{BB962C8B-B14F-4D97-AF65-F5344CB8AC3E}">
        <p14:creationId xmlns:p14="http://schemas.microsoft.com/office/powerpoint/2010/main" val="794371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allpeoplestalk.com/monty-python-and-the-holy-grail-quotes-from-the-movie/monty-python-and-the-holy-grail-swallow-quote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bing.com/videos/search?q=disney+pinocchio+pt.+1&amp;form=VIRE1&amp;first=1#view=detail&amp;mid=B7F9E3A6E00A1928CCC3B7F9E3A6E00A1928CCC3"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www.youtube.com/watch?v=zrzMhU_4m-g"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youtube.com/watch?v=qkWy163k9eA" TargetMode="External"/><Relationship Id="rId2" Type="http://schemas.openxmlformats.org/officeDocument/2006/relationships/hyperlink" Target="http://www.youtube.com/watch?v=pfxfFV9vReE" TargetMode="External"/><Relationship Id="rId1" Type="http://schemas.openxmlformats.org/officeDocument/2006/relationships/slideLayout" Target="../slideLayouts/slideLayout2.xml"/><Relationship Id="rId4" Type="http://schemas.openxmlformats.org/officeDocument/2006/relationships/hyperlink" Target="http://www.youtube.com/watch?v=dhRUe-gz690"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Medieval Europe</a:t>
            </a:r>
            <a:endParaRPr lang="en-US" dirty="0"/>
          </a:p>
        </p:txBody>
      </p:sp>
      <p:sp>
        <p:nvSpPr>
          <p:cNvPr id="3" name="Subtitle 2"/>
          <p:cNvSpPr>
            <a:spLocks noGrp="1"/>
          </p:cNvSpPr>
          <p:nvPr>
            <p:ph type="subTitle" idx="1"/>
          </p:nvPr>
        </p:nvSpPr>
        <p:spPr/>
        <p:txBody>
          <a:bodyPr/>
          <a:lstStyle/>
          <a:p>
            <a:r>
              <a:rPr lang="en-US" dirty="0" smtClean="0">
                <a:solidFill>
                  <a:schemeClr val="tx1">
                    <a:lumMod val="50000"/>
                    <a:lumOff val="50000"/>
                  </a:schemeClr>
                </a:solidFill>
              </a:rPr>
              <a:t>Aka “The Middle Ages”</a:t>
            </a:r>
          </a:p>
          <a:p>
            <a:endParaRPr lang="en-US" dirty="0">
              <a:solidFill>
                <a:schemeClr val="tx1">
                  <a:lumMod val="50000"/>
                  <a:lumOff val="50000"/>
                </a:schemeClr>
              </a:solidFill>
            </a:endParaRPr>
          </a:p>
          <a:p>
            <a:r>
              <a:rPr lang="en-US" dirty="0" smtClean="0">
                <a:solidFill>
                  <a:schemeClr val="tx1">
                    <a:lumMod val="50000"/>
                    <a:lumOff val="50000"/>
                  </a:schemeClr>
                </a:solidFill>
              </a:rPr>
              <a:t>Ch. 10</a:t>
            </a:r>
            <a:endParaRPr lang="en-US" dirty="0">
              <a:solidFill>
                <a:schemeClr val="tx1">
                  <a:lumMod val="50000"/>
                  <a:lumOff val="50000"/>
                </a:schemeClr>
              </a:solidFill>
            </a:endParaRPr>
          </a:p>
        </p:txBody>
      </p:sp>
    </p:spTree>
    <p:extLst>
      <p:ext uri="{BB962C8B-B14F-4D97-AF65-F5344CB8AC3E}">
        <p14:creationId xmlns:p14="http://schemas.microsoft.com/office/powerpoint/2010/main" val="26720835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Politics post-Charlemagne</a:t>
            </a:r>
            <a:endParaRPr lang="en-US" dirty="0"/>
          </a:p>
        </p:txBody>
      </p:sp>
      <p:sp>
        <p:nvSpPr>
          <p:cNvPr id="3" name="Content Placeholder 2"/>
          <p:cNvSpPr>
            <a:spLocks noGrp="1"/>
          </p:cNvSpPr>
          <p:nvPr>
            <p:ph idx="1"/>
          </p:nvPr>
        </p:nvSpPr>
        <p:spPr/>
        <p:txBody>
          <a:bodyPr>
            <a:normAutofit lnSpcReduction="10000"/>
          </a:bodyPr>
          <a:lstStyle/>
          <a:p>
            <a:r>
              <a:rPr lang="en-US" dirty="0" smtClean="0"/>
              <a:t>Emergence of regional monarchies</a:t>
            </a:r>
          </a:p>
          <a:p>
            <a:pPr lvl="1"/>
            <a:r>
              <a:rPr lang="en-US" dirty="0" smtClean="0"/>
              <a:t>Empire is impossible due to competing loyalties and absence of strong bureaucracy</a:t>
            </a:r>
          </a:p>
          <a:p>
            <a:r>
              <a:rPr lang="en-US" dirty="0" smtClean="0"/>
              <a:t>Cultural unity (?)</a:t>
            </a:r>
          </a:p>
          <a:p>
            <a:pPr lvl="1"/>
            <a:r>
              <a:rPr lang="en-US" dirty="0" smtClean="0"/>
              <a:t>Centered around Catholicism</a:t>
            </a:r>
          </a:p>
          <a:p>
            <a:pPr lvl="1"/>
            <a:r>
              <a:rPr lang="en-US" dirty="0" smtClean="0"/>
              <a:t>Diversity of languages</a:t>
            </a:r>
          </a:p>
          <a:p>
            <a:pPr lvl="1"/>
            <a:r>
              <a:rPr lang="en-US" dirty="0" smtClean="0"/>
              <a:t>Political division</a:t>
            </a:r>
          </a:p>
          <a:p>
            <a:pPr lvl="1"/>
            <a:r>
              <a:rPr lang="en-US" dirty="0" smtClean="0"/>
              <a:t>Use of Latin by intellectuals and church officials</a:t>
            </a:r>
          </a:p>
          <a:p>
            <a:pPr lvl="2"/>
            <a:r>
              <a:rPr lang="en-US" dirty="0" smtClean="0"/>
              <a:t>Later merged with Germanic elements (French, English)</a:t>
            </a:r>
            <a:endParaRPr lang="en-US" dirty="0"/>
          </a:p>
        </p:txBody>
      </p:sp>
    </p:spTree>
    <p:extLst>
      <p:ext uri="{BB962C8B-B14F-4D97-AF65-F5344CB8AC3E}">
        <p14:creationId xmlns:p14="http://schemas.microsoft.com/office/powerpoint/2010/main" val="2302436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Holy (?) Roman (?) Empire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After Charlemagne’s death, kingdom in charge of Germany and n. Italy strongest</a:t>
            </a:r>
          </a:p>
          <a:p>
            <a:pPr lvl="1"/>
            <a:r>
              <a:rPr lang="en-US" dirty="0" smtClean="0"/>
              <a:t>Claim title emperor around 10</a:t>
            </a:r>
            <a:r>
              <a:rPr lang="en-US" baseline="30000" dirty="0" smtClean="0"/>
              <a:t>th</a:t>
            </a:r>
            <a:r>
              <a:rPr lang="en-US" dirty="0" smtClean="0"/>
              <a:t> century</a:t>
            </a:r>
          </a:p>
          <a:p>
            <a:r>
              <a:rPr lang="en-US" dirty="0" smtClean="0"/>
              <a:t>Establishment of the Holy Roman Empire</a:t>
            </a:r>
          </a:p>
          <a:p>
            <a:pPr lvl="1"/>
            <a:r>
              <a:rPr lang="en-US" dirty="0" smtClean="0"/>
              <a:t>Merge Christian and classical claims</a:t>
            </a:r>
          </a:p>
          <a:p>
            <a:pPr lvl="1"/>
            <a:r>
              <a:rPr lang="en-US" dirty="0" smtClean="0"/>
              <a:t>Hollow, false rule</a:t>
            </a:r>
          </a:p>
          <a:p>
            <a:pPr lvl="2"/>
            <a:r>
              <a:rPr lang="en-US" dirty="0" smtClean="0"/>
              <a:t>Rely too much on imperial claims</a:t>
            </a:r>
          </a:p>
          <a:p>
            <a:pPr lvl="2"/>
            <a:r>
              <a:rPr lang="en-US" dirty="0" smtClean="0"/>
              <a:t>No solid monarchy, but regional foundations</a:t>
            </a:r>
          </a:p>
          <a:p>
            <a:pPr lvl="2"/>
            <a:r>
              <a:rPr lang="en-US" dirty="0" smtClean="0"/>
              <a:t>Local lords do their own thing in Germany (360 semi-autonomous regional princes)</a:t>
            </a:r>
          </a:p>
          <a:p>
            <a:pPr lvl="2"/>
            <a:r>
              <a:rPr lang="en-US" dirty="0" smtClean="0"/>
              <a:t>City states in Italy</a:t>
            </a:r>
            <a:endParaRPr lang="en-US" dirty="0"/>
          </a:p>
        </p:txBody>
      </p:sp>
    </p:spTree>
    <p:extLst>
      <p:ext uri="{BB962C8B-B14F-4D97-AF65-F5344CB8AC3E}">
        <p14:creationId xmlns:p14="http://schemas.microsoft.com/office/powerpoint/2010/main" val="3863808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From Agriculture to Urbanization</a:t>
            </a:r>
            <a:endParaRPr lang="en-US" dirty="0"/>
          </a:p>
        </p:txBody>
      </p:sp>
      <p:sp>
        <p:nvSpPr>
          <p:cNvPr id="3" name="Content Placeholder 2"/>
          <p:cNvSpPr>
            <a:spLocks noGrp="1"/>
          </p:cNvSpPr>
          <p:nvPr>
            <p:ph idx="1"/>
          </p:nvPr>
        </p:nvSpPr>
        <p:spPr>
          <a:xfrm>
            <a:off x="76200" y="762000"/>
            <a:ext cx="8991600" cy="5943600"/>
          </a:xfrm>
        </p:spPr>
        <p:txBody>
          <a:bodyPr>
            <a:normAutofit fontScale="70000" lnSpcReduction="20000"/>
          </a:bodyPr>
          <a:lstStyle/>
          <a:p>
            <a:r>
              <a:rPr lang="en-US" dirty="0" smtClean="0"/>
              <a:t>Regional governments become stronger as nomadic incursions (Vikings) taper off</a:t>
            </a:r>
          </a:p>
          <a:p>
            <a:pPr lvl="1"/>
            <a:r>
              <a:rPr lang="en-US" dirty="0" smtClean="0"/>
              <a:t>Political stability and improved agriculture promotes population growth</a:t>
            </a:r>
          </a:p>
          <a:p>
            <a:r>
              <a:rPr lang="en-US" dirty="0" smtClean="0"/>
              <a:t>Population growth encourages innovation</a:t>
            </a:r>
          </a:p>
          <a:p>
            <a:pPr lvl="1"/>
            <a:r>
              <a:rPr lang="en-US" dirty="0" smtClean="0"/>
              <a:t>New markets, growing trade, expansion of towns</a:t>
            </a:r>
          </a:p>
          <a:p>
            <a:pPr lvl="1"/>
            <a:r>
              <a:rPr lang="en-US" dirty="0" smtClean="0"/>
              <a:t>Colonization of new lands for agriculture</a:t>
            </a:r>
          </a:p>
          <a:p>
            <a:r>
              <a:rPr lang="en-US" dirty="0" smtClean="0"/>
              <a:t>More rights for serfs to encourage them to move to new farms for landed elite</a:t>
            </a:r>
          </a:p>
          <a:p>
            <a:pPr lvl="1"/>
            <a:r>
              <a:rPr lang="en-US" dirty="0" smtClean="0"/>
              <a:t>Require less labor service, instead charging money rent</a:t>
            </a:r>
          </a:p>
          <a:p>
            <a:pPr lvl="2"/>
            <a:r>
              <a:rPr lang="en-US" dirty="0" smtClean="0"/>
              <a:t>Some serfs flee to cities, and if they live there 366 days, become “free”</a:t>
            </a:r>
          </a:p>
          <a:p>
            <a:r>
              <a:rPr lang="en-US" dirty="0" smtClean="0"/>
              <a:t>New crops (durum wheat, alfalfa)</a:t>
            </a:r>
          </a:p>
          <a:p>
            <a:r>
              <a:rPr lang="en-US" dirty="0" smtClean="0"/>
              <a:t>Growth of towns</a:t>
            </a:r>
          </a:p>
          <a:p>
            <a:pPr lvl="1"/>
            <a:r>
              <a:rPr lang="en-US" dirty="0" smtClean="0"/>
              <a:t>Italy and Low countries have population soar due to trade and manufacturing</a:t>
            </a:r>
          </a:p>
          <a:p>
            <a:pPr lvl="1"/>
            <a:r>
              <a:rPr lang="en-US" dirty="0" smtClean="0"/>
              <a:t>Causes spread of literacy and growth of popular languages</a:t>
            </a:r>
          </a:p>
          <a:p>
            <a:pPr lvl="1"/>
            <a:r>
              <a:rPr lang="en-US" dirty="0" smtClean="0"/>
              <a:t>Schools forming around churches, training future priests</a:t>
            </a:r>
          </a:p>
          <a:p>
            <a:pPr lvl="1"/>
            <a:r>
              <a:rPr lang="en-US" dirty="0" smtClean="0"/>
              <a:t>Beginning of universities for medicine, law, clergy, philosophy</a:t>
            </a:r>
          </a:p>
          <a:p>
            <a:pPr lvl="2"/>
            <a:r>
              <a:rPr lang="en-US" dirty="0" smtClean="0"/>
              <a:t>Paris, Italy, England (Oxford, Cambridge), Germany</a:t>
            </a:r>
            <a:endParaRPr lang="en-US" dirty="0"/>
          </a:p>
        </p:txBody>
      </p:sp>
    </p:spTree>
    <p:extLst>
      <p:ext uri="{BB962C8B-B14F-4D97-AF65-F5344CB8AC3E}">
        <p14:creationId xmlns:p14="http://schemas.microsoft.com/office/powerpoint/2010/main" val="2674478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Feudalism</a:t>
            </a:r>
            <a:endParaRPr lang="en-US" dirty="0"/>
          </a:p>
        </p:txBody>
      </p:sp>
      <p:sp>
        <p:nvSpPr>
          <p:cNvPr id="3" name="Content Placeholder 2"/>
          <p:cNvSpPr>
            <a:spLocks noGrp="1"/>
          </p:cNvSpPr>
          <p:nvPr>
            <p:ph idx="1"/>
          </p:nvPr>
        </p:nvSpPr>
        <p:spPr>
          <a:xfrm>
            <a:off x="152400" y="762000"/>
            <a:ext cx="8915400" cy="5943600"/>
          </a:xfrm>
        </p:spPr>
        <p:txBody>
          <a:bodyPr>
            <a:normAutofit fontScale="92500" lnSpcReduction="20000"/>
          </a:bodyPr>
          <a:lstStyle/>
          <a:p>
            <a:r>
              <a:rPr lang="en-US" dirty="0" smtClean="0"/>
              <a:t>Feudalism: link wealth, political power, and military relationships to ownership of land</a:t>
            </a:r>
          </a:p>
          <a:p>
            <a:r>
              <a:rPr lang="en-US" dirty="0" smtClean="0"/>
              <a:t>Linked military elites (landlords) who can afford horses and weapons to fight</a:t>
            </a:r>
          </a:p>
          <a:p>
            <a:r>
              <a:rPr lang="en-US" dirty="0" smtClean="0"/>
              <a:t>Greater lords provide protection and aid to lesser lords (vassals) </a:t>
            </a:r>
          </a:p>
          <a:p>
            <a:pPr lvl="1"/>
            <a:r>
              <a:rPr lang="en-US" dirty="0" smtClean="0"/>
              <a:t>Vassals given a fief to run exchange for providing lords with military service, goods or payments, and advice</a:t>
            </a:r>
          </a:p>
          <a:p>
            <a:r>
              <a:rPr lang="en-US" dirty="0" smtClean="0"/>
              <a:t>Greater lords slowly morph into regional kings</a:t>
            </a:r>
          </a:p>
          <a:p>
            <a:pPr lvl="1"/>
            <a:r>
              <a:rPr lang="en-US" dirty="0" smtClean="0"/>
              <a:t>Use feudalism to build power</a:t>
            </a:r>
          </a:p>
          <a:p>
            <a:pPr lvl="1"/>
            <a:r>
              <a:rPr lang="en-US" dirty="0" smtClean="0"/>
              <a:t>Form feudal links with other lords via marriage alliances</a:t>
            </a:r>
          </a:p>
          <a:p>
            <a:pPr lvl="2"/>
            <a:r>
              <a:rPr lang="en-US" dirty="0" smtClean="0"/>
              <a:t>Brings more territory under their control</a:t>
            </a:r>
          </a:p>
          <a:p>
            <a:pPr lvl="1"/>
            <a:r>
              <a:rPr lang="en-US" dirty="0" smtClean="0"/>
              <a:t>Use of bureaucracy</a:t>
            </a:r>
          </a:p>
          <a:p>
            <a:pPr lvl="1"/>
            <a:r>
              <a:rPr lang="en-US" dirty="0" smtClean="0"/>
              <a:t>Kings begin using power to force church to pay taxes, mint money, and employ professional soldiers</a:t>
            </a:r>
          </a:p>
        </p:txBody>
      </p:sp>
    </p:spTree>
    <p:extLst>
      <p:ext uri="{BB962C8B-B14F-4D97-AF65-F5344CB8AC3E}">
        <p14:creationId xmlns:p14="http://schemas.microsoft.com/office/powerpoint/2010/main" val="1002255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gcuonline.georgian.edu/wootton_l/Medieval_files/image00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345"/>
            <a:ext cx="9144000" cy="6794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02062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Europe under Feudalism</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Germany and Italy (controlled by HRE) split into regional states run by lords and city states</a:t>
            </a:r>
          </a:p>
          <a:p>
            <a:r>
              <a:rPr lang="en-US" dirty="0" smtClean="0"/>
              <a:t>Pope rules central Italy</a:t>
            </a:r>
          </a:p>
          <a:p>
            <a:r>
              <a:rPr lang="en-US" dirty="0" smtClean="0"/>
              <a:t>Low Countries remain divided into regional units</a:t>
            </a:r>
          </a:p>
          <a:p>
            <a:r>
              <a:rPr lang="en-US" dirty="0" smtClean="0"/>
              <a:t>Duke of Normandy (Viking descent from France) invaders England (1066)</a:t>
            </a:r>
          </a:p>
          <a:p>
            <a:pPr lvl="1"/>
            <a:r>
              <a:rPr lang="en-US" dirty="0" smtClean="0"/>
              <a:t>Aka William the Conqueror</a:t>
            </a:r>
          </a:p>
          <a:p>
            <a:pPr lvl="1"/>
            <a:r>
              <a:rPr lang="en-US" dirty="0" smtClean="0"/>
              <a:t>Use of great lords as vassals who owe him loyalty</a:t>
            </a:r>
          </a:p>
          <a:p>
            <a:pPr lvl="1"/>
            <a:r>
              <a:rPr lang="en-US" dirty="0" smtClean="0"/>
              <a:t>Use of sheriffs who supervise justice throughout kingdom</a:t>
            </a:r>
          </a:p>
          <a:p>
            <a:pPr lvl="1"/>
            <a:r>
              <a:rPr lang="en-US" dirty="0" smtClean="0"/>
              <a:t>Centralized version of feudalism</a:t>
            </a:r>
          </a:p>
        </p:txBody>
      </p:sp>
    </p:spTree>
    <p:extLst>
      <p:ext uri="{BB962C8B-B14F-4D97-AF65-F5344CB8AC3E}">
        <p14:creationId xmlns:p14="http://schemas.microsoft.com/office/powerpoint/2010/main" val="6420263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Limited Government</a:t>
            </a:r>
            <a:endParaRPr lang="en-US" dirty="0"/>
          </a:p>
        </p:txBody>
      </p:sp>
      <p:sp>
        <p:nvSpPr>
          <p:cNvPr id="3" name="Content Placeholder 2"/>
          <p:cNvSpPr>
            <a:spLocks noGrp="1"/>
          </p:cNvSpPr>
          <p:nvPr>
            <p:ph idx="1"/>
          </p:nvPr>
        </p:nvSpPr>
        <p:spPr>
          <a:xfrm>
            <a:off x="76200" y="762000"/>
            <a:ext cx="8991600" cy="5943600"/>
          </a:xfrm>
        </p:spPr>
        <p:txBody>
          <a:bodyPr>
            <a:normAutofit fontScale="85000" lnSpcReduction="20000"/>
          </a:bodyPr>
          <a:lstStyle/>
          <a:p>
            <a:r>
              <a:rPr lang="en-US" dirty="0" smtClean="0"/>
              <a:t>Church limits political claims</a:t>
            </a:r>
          </a:p>
          <a:p>
            <a:r>
              <a:rPr lang="en-US" dirty="0" smtClean="0"/>
              <a:t>Aristocrats hold independent voice and own military</a:t>
            </a:r>
          </a:p>
          <a:p>
            <a:pPr lvl="1"/>
            <a:r>
              <a:rPr lang="en-US" b="1" dirty="0" smtClean="0"/>
              <a:t>Growing power of monarchies limited by nobles</a:t>
            </a:r>
          </a:p>
          <a:p>
            <a:pPr lvl="2"/>
            <a:r>
              <a:rPr lang="en-US" b="1" dirty="0" smtClean="0"/>
              <a:t>Magna Carta (Great Charter, 1215)</a:t>
            </a:r>
          </a:p>
          <a:p>
            <a:pPr lvl="3"/>
            <a:r>
              <a:rPr lang="en-US" b="1" dirty="0" smtClean="0"/>
              <a:t>King John must observe restraint in dealing with nobles and church</a:t>
            </a:r>
          </a:p>
          <a:p>
            <a:pPr lvl="3"/>
            <a:r>
              <a:rPr lang="en-US" b="1" dirty="0" smtClean="0"/>
              <a:t>Agree not to institute new taxes without lords’ permission</a:t>
            </a:r>
          </a:p>
          <a:p>
            <a:pPr lvl="3"/>
            <a:r>
              <a:rPr lang="en-US" b="1" dirty="0" smtClean="0"/>
              <a:t>Agree not to appoint bishops without church permission</a:t>
            </a:r>
          </a:p>
          <a:p>
            <a:pPr lvl="1"/>
            <a:r>
              <a:rPr lang="en-US" b="1" dirty="0" smtClean="0"/>
              <a:t>Creation of the Parliament</a:t>
            </a:r>
          </a:p>
          <a:p>
            <a:pPr lvl="2"/>
            <a:r>
              <a:rPr lang="en-US" b="1" dirty="0" smtClean="0"/>
              <a:t>Legislative bodies that represented privileged groups (nobles and church)</a:t>
            </a:r>
          </a:p>
          <a:p>
            <a:pPr lvl="2"/>
            <a:r>
              <a:rPr lang="en-US" b="1" dirty="0" smtClean="0"/>
              <a:t>English Parliament (1265)</a:t>
            </a:r>
          </a:p>
          <a:p>
            <a:pPr lvl="3"/>
            <a:r>
              <a:rPr lang="en-US" b="1" dirty="0" smtClean="0"/>
              <a:t>House of Lords represents nobles and church hierarchy</a:t>
            </a:r>
          </a:p>
          <a:p>
            <a:pPr lvl="3"/>
            <a:r>
              <a:rPr lang="en-US" b="1" dirty="0" smtClean="0"/>
              <a:t>House of Commons had elected representatives from wealthy citizens of towns</a:t>
            </a:r>
          </a:p>
          <a:p>
            <a:pPr lvl="2"/>
            <a:r>
              <a:rPr lang="en-US" b="1" dirty="0" smtClean="0"/>
              <a:t>Reinforces idea that monarchs should consult with vassals</a:t>
            </a:r>
          </a:p>
          <a:p>
            <a:pPr lvl="2"/>
            <a:r>
              <a:rPr lang="en-US" b="1" dirty="0" smtClean="0"/>
              <a:t>Represent three estates: church, nobles, urban leaders</a:t>
            </a:r>
          </a:p>
          <a:p>
            <a:pPr lvl="3"/>
            <a:r>
              <a:rPr lang="en-US" b="1" dirty="0" smtClean="0"/>
              <a:t>People have rights based on their estate (born into), but no democracy or citizenship</a:t>
            </a:r>
          </a:p>
          <a:p>
            <a:pPr lvl="6"/>
            <a:r>
              <a:rPr lang="en-US" dirty="0" smtClean="0"/>
              <a:t>Still more of a central administration</a:t>
            </a:r>
          </a:p>
          <a:p>
            <a:pPr lvl="7"/>
            <a:r>
              <a:rPr lang="en-US" dirty="0" smtClean="0"/>
              <a:t>War as a key purpose (Hundred Years’ War)</a:t>
            </a:r>
            <a:endParaRPr lang="en-US" dirty="0"/>
          </a:p>
        </p:txBody>
      </p:sp>
    </p:spTree>
    <p:extLst>
      <p:ext uri="{BB962C8B-B14F-4D97-AF65-F5344CB8AC3E}">
        <p14:creationId xmlns:p14="http://schemas.microsoft.com/office/powerpoint/2010/main" val="4012262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Expansionism</a:t>
            </a:r>
            <a:endParaRPr lang="en-US" dirty="0"/>
          </a:p>
        </p:txBody>
      </p:sp>
      <p:sp>
        <p:nvSpPr>
          <p:cNvPr id="3" name="Content Placeholder 2"/>
          <p:cNvSpPr>
            <a:spLocks noGrp="1"/>
          </p:cNvSpPr>
          <p:nvPr>
            <p:ph idx="1"/>
          </p:nvPr>
        </p:nvSpPr>
        <p:spPr>
          <a:xfrm>
            <a:off x="0" y="533400"/>
            <a:ext cx="8991600" cy="6172200"/>
          </a:xfrm>
        </p:spPr>
        <p:txBody>
          <a:bodyPr>
            <a:normAutofit fontScale="77500" lnSpcReduction="20000"/>
          </a:bodyPr>
          <a:lstStyle/>
          <a:p>
            <a:r>
              <a:rPr lang="en-US" dirty="0" smtClean="0"/>
              <a:t>Population growth=expansionism</a:t>
            </a:r>
          </a:p>
          <a:p>
            <a:pPr lvl="1"/>
            <a:r>
              <a:rPr lang="en-US" dirty="0" smtClean="0"/>
              <a:t>Into east central Europe (11</a:t>
            </a:r>
            <a:r>
              <a:rPr lang="en-US" baseline="30000" dirty="0" smtClean="0"/>
              <a:t>th</a:t>
            </a:r>
            <a:r>
              <a:rPr lang="en-US" dirty="0" smtClean="0"/>
              <a:t> c-13</a:t>
            </a:r>
            <a:r>
              <a:rPr lang="en-US" baseline="30000" dirty="0" smtClean="0"/>
              <a:t>th</a:t>
            </a:r>
            <a:r>
              <a:rPr lang="en-US" dirty="0" smtClean="0"/>
              <a:t> c)</a:t>
            </a:r>
          </a:p>
          <a:p>
            <a:pPr lvl="2"/>
            <a:r>
              <a:rPr lang="en-US" dirty="0" smtClean="0"/>
              <a:t>East Germany and Poland</a:t>
            </a:r>
          </a:p>
          <a:p>
            <a:pPr lvl="1"/>
            <a:r>
              <a:rPr lang="en-US" dirty="0" smtClean="0"/>
              <a:t>Into Spain (10</a:t>
            </a:r>
            <a:r>
              <a:rPr lang="en-US" baseline="30000" dirty="0" smtClean="0"/>
              <a:t>th</a:t>
            </a:r>
            <a:r>
              <a:rPr lang="en-US" dirty="0" smtClean="0"/>
              <a:t> c-14</a:t>
            </a:r>
            <a:r>
              <a:rPr lang="en-US" baseline="30000" dirty="0" smtClean="0"/>
              <a:t>th</a:t>
            </a:r>
            <a:r>
              <a:rPr lang="en-US" dirty="0" smtClean="0"/>
              <a:t> c)</a:t>
            </a:r>
          </a:p>
          <a:p>
            <a:pPr lvl="2"/>
            <a:r>
              <a:rPr lang="en-US" dirty="0" smtClean="0"/>
              <a:t>Christian kingdoms begin to increasingly attack Muslims</a:t>
            </a:r>
          </a:p>
          <a:p>
            <a:pPr lvl="3"/>
            <a:r>
              <a:rPr lang="en-US" dirty="0" smtClean="0"/>
              <a:t>Reconquista (</a:t>
            </a:r>
            <a:r>
              <a:rPr lang="en-US" dirty="0" err="1" smtClean="0"/>
              <a:t>reconquest</a:t>
            </a:r>
            <a:r>
              <a:rPr lang="en-US" dirty="0" smtClean="0"/>
              <a:t>) conquers Toledo in 11</a:t>
            </a:r>
            <a:r>
              <a:rPr lang="en-US" baseline="30000" dirty="0" smtClean="0"/>
              <a:t>th</a:t>
            </a:r>
            <a:r>
              <a:rPr lang="en-US" dirty="0" smtClean="0"/>
              <a:t> c</a:t>
            </a:r>
          </a:p>
          <a:p>
            <a:pPr lvl="3"/>
            <a:r>
              <a:rPr lang="en-US" dirty="0" smtClean="0"/>
              <a:t>Full expulsion of Muslim leaders in 1492 (</a:t>
            </a:r>
            <a:r>
              <a:rPr lang="en-US" dirty="0" err="1" smtClean="0"/>
              <a:t>Ferd</a:t>
            </a:r>
            <a:r>
              <a:rPr lang="en-US" dirty="0" smtClean="0"/>
              <a:t> and Izzy fuse kingdoms of Aragon and Castile)</a:t>
            </a:r>
          </a:p>
          <a:p>
            <a:r>
              <a:rPr lang="en-US" dirty="0" smtClean="0"/>
              <a:t>Vikings push west across Atlantic</a:t>
            </a:r>
          </a:p>
          <a:p>
            <a:pPr lvl="1"/>
            <a:r>
              <a:rPr lang="en-US" dirty="0" smtClean="0"/>
              <a:t>Iceland, Greenland, Hudson Bay (Canada)</a:t>
            </a:r>
          </a:p>
          <a:p>
            <a:pPr lvl="2"/>
            <a:r>
              <a:rPr lang="en-US" dirty="0" smtClean="0"/>
              <a:t>Glacier pushes south in Iceland, so head to Greenland and America</a:t>
            </a:r>
          </a:p>
          <a:p>
            <a:r>
              <a:rPr lang="en-US" dirty="0" smtClean="0"/>
              <a:t>Crusades</a:t>
            </a:r>
          </a:p>
          <a:p>
            <a:pPr lvl="1"/>
            <a:r>
              <a:rPr lang="en-US" dirty="0" smtClean="0"/>
              <a:t>Begin under Urban II (1095)</a:t>
            </a:r>
          </a:p>
          <a:p>
            <a:pPr lvl="1"/>
            <a:r>
              <a:rPr lang="en-US" dirty="0" smtClean="0"/>
              <a:t>Grants crusaders full forgiveness if die in battle</a:t>
            </a:r>
          </a:p>
          <a:p>
            <a:pPr lvl="1"/>
            <a:r>
              <a:rPr lang="en-US" dirty="0" smtClean="0"/>
              <a:t>Sacking of Constantinople in 1097 </a:t>
            </a:r>
          </a:p>
          <a:p>
            <a:pPr lvl="1"/>
            <a:r>
              <a:rPr lang="en-US" dirty="0" smtClean="0"/>
              <a:t>Gain Jerusalem after first crusade, lose it from Saladin, who holds it for Islam</a:t>
            </a:r>
          </a:p>
          <a:p>
            <a:pPr lvl="1"/>
            <a:r>
              <a:rPr lang="en-US" dirty="0" smtClean="0"/>
              <a:t>Show western aggressiveness</a:t>
            </a:r>
          </a:p>
          <a:p>
            <a:pPr lvl="1"/>
            <a:r>
              <a:rPr lang="en-US" dirty="0" smtClean="0"/>
              <a:t>Begin thirst for international trade</a:t>
            </a:r>
            <a:endParaRPr lang="en-US" dirty="0"/>
          </a:p>
        </p:txBody>
      </p:sp>
    </p:spTree>
    <p:extLst>
      <p:ext uri="{BB962C8B-B14F-4D97-AF65-F5344CB8AC3E}">
        <p14:creationId xmlns:p14="http://schemas.microsoft.com/office/powerpoint/2010/main" val="3866361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Religious Reform</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Church slowly becomes more focused on land holdings and political interests</a:t>
            </a:r>
          </a:p>
          <a:p>
            <a:pPr lvl="1"/>
            <a:r>
              <a:rPr lang="en-US" dirty="0" smtClean="0"/>
              <a:t>Some monks retreat from society to resist temptation</a:t>
            </a:r>
          </a:p>
          <a:p>
            <a:pPr lvl="2"/>
            <a:r>
              <a:rPr lang="en-US" dirty="0" smtClean="0"/>
              <a:t>Franciscans (13</a:t>
            </a:r>
            <a:r>
              <a:rPr lang="en-US" baseline="30000" dirty="0" smtClean="0"/>
              <a:t>th</a:t>
            </a:r>
            <a:r>
              <a:rPr lang="en-US" dirty="0" smtClean="0"/>
              <a:t> c), devoted to poverty and service</a:t>
            </a:r>
          </a:p>
          <a:p>
            <a:r>
              <a:rPr lang="en-US" dirty="0" smtClean="0"/>
              <a:t>Some popes try to purge power of feudal lords from church</a:t>
            </a:r>
          </a:p>
          <a:p>
            <a:pPr lvl="1"/>
            <a:r>
              <a:rPr lang="en-US" dirty="0" smtClean="0"/>
              <a:t>Pope Gregory VII (1073-1085)</a:t>
            </a:r>
          </a:p>
          <a:p>
            <a:pPr lvl="2"/>
            <a:r>
              <a:rPr lang="en-US" dirty="0" smtClean="0"/>
              <a:t>Purification of church and free from interference</a:t>
            </a:r>
          </a:p>
          <a:p>
            <a:pPr lvl="2"/>
            <a:r>
              <a:rPr lang="en-US" dirty="0" smtClean="0"/>
              <a:t>Insistence on holy character of priesthood, celibacy, quarrel over lay investiture</a:t>
            </a:r>
          </a:p>
          <a:p>
            <a:pPr lvl="1"/>
            <a:r>
              <a:rPr lang="en-US" dirty="0" smtClean="0"/>
              <a:t>Creation of religious courts to rule on religious law and bring heretics to trial and execution</a:t>
            </a:r>
            <a:endParaRPr lang="en-US" dirty="0"/>
          </a:p>
        </p:txBody>
      </p:sp>
    </p:spTree>
    <p:extLst>
      <p:ext uri="{BB962C8B-B14F-4D97-AF65-F5344CB8AC3E}">
        <p14:creationId xmlns:p14="http://schemas.microsoft.com/office/powerpoint/2010/main" val="2029744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 Questions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Why did the manor system “work”?</a:t>
            </a:r>
          </a:p>
          <a:p>
            <a:r>
              <a:rPr lang="en-US" dirty="0" smtClean="0"/>
              <a:t>Overall, how would you judge the lives of the common people to be? Why? Provide evidence.</a:t>
            </a:r>
          </a:p>
          <a:p>
            <a:r>
              <a:rPr lang="en-US" dirty="0" smtClean="0"/>
              <a:t>Why were monasteries important to the development of Europe during the Middle Ages?</a:t>
            </a:r>
          </a:p>
          <a:p>
            <a:r>
              <a:rPr lang="en-US" dirty="0" smtClean="0"/>
              <a:t>Why were no major European empires developed during the Middle Ages?</a:t>
            </a:r>
          </a:p>
          <a:p>
            <a:r>
              <a:rPr lang="en-US" dirty="0" smtClean="0"/>
              <a:t>How did the Agricultural Revolution improve the European economies?</a:t>
            </a:r>
            <a:endParaRPr lang="en-US" dirty="0"/>
          </a:p>
        </p:txBody>
      </p:sp>
    </p:spTree>
    <p:extLst>
      <p:ext uri="{BB962C8B-B14F-4D97-AF65-F5344CB8AC3E}">
        <p14:creationId xmlns:p14="http://schemas.microsoft.com/office/powerpoint/2010/main" val="33418049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Module 1: Development of the West</a:t>
            </a:r>
            <a:endParaRPr lang="en-US" dirty="0"/>
          </a:p>
        </p:txBody>
      </p:sp>
      <p:sp>
        <p:nvSpPr>
          <p:cNvPr id="3" name="Content Placeholder 2"/>
          <p:cNvSpPr>
            <a:spLocks noGrp="1"/>
          </p:cNvSpPr>
          <p:nvPr>
            <p:ph idx="1"/>
          </p:nvPr>
        </p:nvSpPr>
        <p:spPr/>
        <p:txBody>
          <a:bodyPr/>
          <a:lstStyle/>
          <a:p>
            <a:endParaRPr lang="en-US"/>
          </a:p>
        </p:txBody>
      </p:sp>
      <p:pic>
        <p:nvPicPr>
          <p:cNvPr id="3074" name="Picture 2" descr="http://images4.fanpop.com/image/photos/16500000/Monty-Python-and-The-Holy-Grail-monty-python-16562345-845-4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752600"/>
            <a:ext cx="8048625" cy="445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9295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Module 2: Western Culture in Middle Age Europe</a:t>
            </a:r>
            <a:endParaRPr lang="en-US" dirty="0"/>
          </a:p>
        </p:txBody>
      </p:sp>
      <p:sp>
        <p:nvSpPr>
          <p:cNvPr id="3" name="Content Placeholder 2"/>
          <p:cNvSpPr>
            <a:spLocks noGrp="1"/>
          </p:cNvSpPr>
          <p:nvPr>
            <p:ph idx="1"/>
          </p:nvPr>
        </p:nvSpPr>
        <p:spPr/>
        <p:txBody>
          <a:bodyPr/>
          <a:lstStyle/>
          <a:p>
            <a:endParaRPr lang="en-US"/>
          </a:p>
        </p:txBody>
      </p:sp>
      <p:pic>
        <p:nvPicPr>
          <p:cNvPr id="5122" name="Picture 2" descr="http://drivethenation.com/files/2013/04/Notre-Dame-de-Paris-Cathedr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104" y="1475245"/>
            <a:ext cx="7143750" cy="5360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3820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Faith and Reason</a:t>
            </a:r>
            <a:endParaRPr lang="en-US" dirty="0"/>
          </a:p>
        </p:txBody>
      </p:sp>
      <p:sp>
        <p:nvSpPr>
          <p:cNvPr id="3" name="Content Placeholder 2"/>
          <p:cNvSpPr>
            <a:spLocks noGrp="1"/>
          </p:cNvSpPr>
          <p:nvPr>
            <p:ph idx="1"/>
          </p:nvPr>
        </p:nvSpPr>
        <p:spPr>
          <a:xfrm>
            <a:off x="76200" y="838200"/>
            <a:ext cx="8991600" cy="5943600"/>
          </a:xfrm>
        </p:spPr>
        <p:txBody>
          <a:bodyPr>
            <a:normAutofit fontScale="70000" lnSpcReduction="20000"/>
          </a:bodyPr>
          <a:lstStyle/>
          <a:p>
            <a:r>
              <a:rPr lang="en-US" dirty="0" smtClean="0"/>
              <a:t>Clergy focuses on preserving and interpreting past wisdom (non-Christian, Latin authors)</a:t>
            </a:r>
          </a:p>
          <a:p>
            <a:pPr lvl="1"/>
            <a:r>
              <a:rPr lang="en-US" dirty="0" smtClean="0"/>
              <a:t>Rhetoric and logic, wisdom</a:t>
            </a:r>
          </a:p>
          <a:p>
            <a:pPr lvl="2"/>
            <a:r>
              <a:rPr lang="en-US" dirty="0" smtClean="0"/>
              <a:t>Aristotle for clear exposition of rational thought</a:t>
            </a:r>
          </a:p>
          <a:p>
            <a:r>
              <a:rPr lang="en-US" dirty="0" smtClean="0"/>
              <a:t>Religious leaders stress absolute faith in God’s word</a:t>
            </a:r>
          </a:p>
          <a:p>
            <a:pPr lvl="1"/>
            <a:r>
              <a:rPr lang="en-US" dirty="0" smtClean="0"/>
              <a:t>Human reason can move toward understanding of aspects of religion and natural order</a:t>
            </a:r>
          </a:p>
          <a:p>
            <a:pPr lvl="2"/>
            <a:r>
              <a:rPr lang="en-US" dirty="0" smtClean="0"/>
              <a:t>Possible to prove natural existence of God</a:t>
            </a:r>
          </a:p>
          <a:p>
            <a:r>
              <a:rPr lang="en-US" dirty="0" smtClean="0"/>
              <a:t>Some oppose this logic</a:t>
            </a:r>
          </a:p>
          <a:p>
            <a:pPr lvl="1"/>
            <a:r>
              <a:rPr lang="en-US" dirty="0" smtClean="0"/>
              <a:t>Bernard of </a:t>
            </a:r>
            <a:r>
              <a:rPr lang="en-US" dirty="0" err="1" smtClean="0"/>
              <a:t>Clairvaux</a:t>
            </a:r>
            <a:r>
              <a:rPr lang="en-US" dirty="0" smtClean="0"/>
              <a:t> stresses importance of mystical union with God, but believed reason was dangerous and God’s truth should be through faith alone</a:t>
            </a:r>
          </a:p>
          <a:p>
            <a:r>
              <a:rPr lang="en-US" dirty="0" smtClean="0"/>
              <a:t>Thomas Aquinas (13</a:t>
            </a:r>
            <a:r>
              <a:rPr lang="en-US" baseline="30000" dirty="0" smtClean="0"/>
              <a:t>th</a:t>
            </a:r>
            <a:r>
              <a:rPr lang="en-US" dirty="0" smtClean="0"/>
              <a:t> c)</a:t>
            </a:r>
          </a:p>
          <a:p>
            <a:pPr lvl="1"/>
            <a:r>
              <a:rPr lang="en-US" dirty="0" smtClean="0"/>
              <a:t>Faith came first, but reason alone can prove natural order, moral law, and nature of God</a:t>
            </a:r>
          </a:p>
          <a:p>
            <a:pPr lvl="1"/>
            <a:r>
              <a:rPr lang="en-US" dirty="0" smtClean="0"/>
              <a:t>Leads to scholasticism (reason about religion as discussed in universities)</a:t>
            </a:r>
          </a:p>
          <a:p>
            <a:r>
              <a:rPr lang="en-US" dirty="0" smtClean="0"/>
              <a:t>Reason, logic, and scholasticism leads to early experimentation and science</a:t>
            </a:r>
            <a:endParaRPr lang="en-US" dirty="0"/>
          </a:p>
        </p:txBody>
      </p:sp>
    </p:spTree>
    <p:extLst>
      <p:ext uri="{BB962C8B-B14F-4D97-AF65-F5344CB8AC3E}">
        <p14:creationId xmlns:p14="http://schemas.microsoft.com/office/powerpoint/2010/main" val="39633519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Popular Religion</a:t>
            </a:r>
            <a:endParaRPr lang="en-US" dirty="0"/>
          </a:p>
        </p:txBody>
      </p:sp>
      <p:sp>
        <p:nvSpPr>
          <p:cNvPr id="3" name="Content Placeholder 2"/>
          <p:cNvSpPr>
            <a:spLocks noGrp="1"/>
          </p:cNvSpPr>
          <p:nvPr>
            <p:ph idx="1"/>
          </p:nvPr>
        </p:nvSpPr>
        <p:spPr/>
        <p:txBody>
          <a:bodyPr>
            <a:normAutofit fontScale="92500"/>
          </a:bodyPr>
          <a:lstStyle/>
          <a:p>
            <a:r>
              <a:rPr lang="en-US" dirty="0" smtClean="0"/>
              <a:t>Christianity increases among ordinary people</a:t>
            </a:r>
          </a:p>
          <a:p>
            <a:r>
              <a:rPr lang="en-US" dirty="0" smtClean="0"/>
              <a:t>Many follow Christian rituals, but still contradict Christian morality</a:t>
            </a:r>
          </a:p>
          <a:p>
            <a:r>
              <a:rPr lang="en-US" dirty="0" smtClean="0"/>
              <a:t>Development of lay groups</a:t>
            </a:r>
          </a:p>
          <a:p>
            <a:pPr lvl="1"/>
            <a:r>
              <a:rPr lang="en-US" dirty="0" smtClean="0"/>
              <a:t>Develop spirituality and express love of God</a:t>
            </a:r>
          </a:p>
          <a:p>
            <a:pPr lvl="1"/>
            <a:r>
              <a:rPr lang="en-US" dirty="0" smtClean="0"/>
              <a:t>Veneration of Mary and saints</a:t>
            </a:r>
          </a:p>
          <a:p>
            <a:pPr lvl="2"/>
            <a:r>
              <a:rPr lang="en-US" dirty="0" smtClean="0"/>
              <a:t>Stress God’s mercy, assistance for salvation, intermediaries</a:t>
            </a:r>
          </a:p>
          <a:p>
            <a:r>
              <a:rPr lang="en-US" dirty="0" smtClean="0"/>
              <a:t>Combine pagan festivals and magic rituals</a:t>
            </a:r>
          </a:p>
          <a:p>
            <a:pPr lvl="1"/>
            <a:r>
              <a:rPr lang="en-US" dirty="0" smtClean="0"/>
              <a:t>May Day, Christmas</a:t>
            </a:r>
            <a:endParaRPr lang="en-US" dirty="0"/>
          </a:p>
        </p:txBody>
      </p:sp>
    </p:spTree>
    <p:extLst>
      <p:ext uri="{BB962C8B-B14F-4D97-AF65-F5344CB8AC3E}">
        <p14:creationId xmlns:p14="http://schemas.microsoft.com/office/powerpoint/2010/main" val="8699623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Art, Architecture, and Literature</a:t>
            </a:r>
            <a:endParaRPr lang="en-US" dirty="0"/>
          </a:p>
        </p:txBody>
      </p:sp>
      <p:sp>
        <p:nvSpPr>
          <p:cNvPr id="3" name="Content Placeholder 2"/>
          <p:cNvSpPr>
            <a:spLocks noGrp="1"/>
          </p:cNvSpPr>
          <p:nvPr>
            <p:ph idx="1"/>
          </p:nvPr>
        </p:nvSpPr>
        <p:spPr>
          <a:xfrm>
            <a:off x="152400" y="914400"/>
            <a:ext cx="8839200" cy="5791200"/>
          </a:xfrm>
        </p:spPr>
        <p:txBody>
          <a:bodyPr>
            <a:normAutofit fontScale="70000" lnSpcReduction="20000"/>
          </a:bodyPr>
          <a:lstStyle/>
          <a:p>
            <a:r>
              <a:rPr lang="en-US" dirty="0" smtClean="0"/>
              <a:t>Religious themes</a:t>
            </a:r>
          </a:p>
          <a:p>
            <a:pPr lvl="1"/>
            <a:r>
              <a:rPr lang="en-US" dirty="0" smtClean="0"/>
              <a:t>Meant to serve the glory of God</a:t>
            </a:r>
          </a:p>
          <a:p>
            <a:pPr lvl="1"/>
            <a:r>
              <a:rPr lang="en-US" dirty="0" smtClean="0"/>
              <a:t>Paintings depict Christ’s birth and suffering, lives of saints</a:t>
            </a:r>
          </a:p>
          <a:p>
            <a:pPr lvl="1"/>
            <a:r>
              <a:rPr lang="en-US" dirty="0" smtClean="0"/>
              <a:t>Stiff, stylized figures</a:t>
            </a:r>
          </a:p>
          <a:p>
            <a:pPr lvl="1"/>
            <a:r>
              <a:rPr lang="en-US" dirty="0" smtClean="0"/>
              <a:t>Use of tempura (egg-based) paints and gold leafing</a:t>
            </a:r>
          </a:p>
          <a:p>
            <a:r>
              <a:rPr lang="en-US" dirty="0" smtClean="0"/>
              <a:t>Stained glass</a:t>
            </a:r>
          </a:p>
          <a:p>
            <a:r>
              <a:rPr lang="en-US" dirty="0" smtClean="0"/>
              <a:t>Architecture is Romanesque</a:t>
            </a:r>
          </a:p>
          <a:p>
            <a:pPr lvl="1"/>
            <a:r>
              <a:rPr lang="en-US" dirty="0" smtClean="0"/>
              <a:t>Gothic architecture emerges in 11</a:t>
            </a:r>
            <a:r>
              <a:rPr lang="en-US" baseline="30000" dirty="0" smtClean="0"/>
              <a:t>th</a:t>
            </a:r>
            <a:r>
              <a:rPr lang="en-US" dirty="0" smtClean="0"/>
              <a:t> c.</a:t>
            </a:r>
          </a:p>
          <a:p>
            <a:pPr lvl="2"/>
            <a:r>
              <a:rPr lang="en-US" dirty="0" smtClean="0"/>
              <a:t>Soaring church spires like reaching up to heaven, tall arched windows</a:t>
            </a:r>
          </a:p>
          <a:p>
            <a:pPr lvl="2"/>
            <a:r>
              <a:rPr lang="en-US" dirty="0" smtClean="0"/>
              <a:t>Cathedrals, “cities of God” take decades-hundreds of years to build</a:t>
            </a:r>
          </a:p>
          <a:p>
            <a:r>
              <a:rPr lang="en-US" dirty="0" smtClean="0"/>
              <a:t>Literature focuses on philosophy, law, political theory</a:t>
            </a:r>
          </a:p>
          <a:p>
            <a:pPr lvl="1"/>
            <a:r>
              <a:rPr lang="en-US" dirty="0" smtClean="0"/>
              <a:t>Sometimes written in vernacular</a:t>
            </a:r>
          </a:p>
          <a:p>
            <a:pPr lvl="1"/>
            <a:r>
              <a:rPr lang="en-US" dirty="0" smtClean="0"/>
              <a:t>Secular literature focuses on oral sagas, deeds of knights or mythic figures</a:t>
            </a:r>
          </a:p>
          <a:p>
            <a:pPr lvl="1"/>
            <a:r>
              <a:rPr lang="en-US" dirty="0" smtClean="0"/>
              <a:t>Canterbury Tales (Chaucer) looks at tension between Christian values and hypocritical behavior</a:t>
            </a:r>
          </a:p>
          <a:p>
            <a:pPr lvl="1"/>
            <a:r>
              <a:rPr lang="en-US" dirty="0" smtClean="0"/>
              <a:t>Troubadours sing about love, courtly ceremony, chivalric (polite) behavior</a:t>
            </a:r>
            <a:endParaRPr lang="en-US" dirty="0"/>
          </a:p>
        </p:txBody>
      </p:sp>
    </p:spTree>
    <p:extLst>
      <p:ext uri="{BB962C8B-B14F-4D97-AF65-F5344CB8AC3E}">
        <p14:creationId xmlns:p14="http://schemas.microsoft.com/office/powerpoint/2010/main" val="6561465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Medieval Art and Architecture</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273922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Romanesque</a:t>
            </a:r>
            <a:endParaRPr lang="en-US" dirty="0"/>
          </a:p>
        </p:txBody>
      </p:sp>
      <p:sp>
        <p:nvSpPr>
          <p:cNvPr id="3" name="Content Placeholder 2"/>
          <p:cNvSpPr>
            <a:spLocks noGrp="1"/>
          </p:cNvSpPr>
          <p:nvPr>
            <p:ph idx="1"/>
          </p:nvPr>
        </p:nvSpPr>
        <p:spPr/>
        <p:txBody>
          <a:bodyPr/>
          <a:lstStyle/>
          <a:p>
            <a:r>
              <a:rPr lang="en-US" dirty="0" smtClean="0"/>
              <a:t>“Like Roman”</a:t>
            </a:r>
          </a:p>
          <a:p>
            <a:r>
              <a:rPr lang="en-US" dirty="0" smtClean="0"/>
              <a:t>500s-900s</a:t>
            </a:r>
          </a:p>
          <a:p>
            <a:r>
              <a:rPr lang="en-US" dirty="0" smtClean="0">
                <a:effectLst/>
              </a:rPr>
              <a:t>Massive quality, its thick walls, round arches, sturdy, groin vaults, large towers and decorative arcading</a:t>
            </a:r>
            <a:endParaRPr lang="en-US" dirty="0" smtClean="0"/>
          </a:p>
        </p:txBody>
      </p:sp>
    </p:spTree>
    <p:extLst>
      <p:ext uri="{BB962C8B-B14F-4D97-AF65-F5344CB8AC3E}">
        <p14:creationId xmlns:p14="http://schemas.microsoft.com/office/powerpoint/2010/main" val="13574279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Gothic Architecture</a:t>
            </a:r>
            <a:endParaRPr lang="en-US" dirty="0"/>
          </a:p>
        </p:txBody>
      </p:sp>
      <p:sp>
        <p:nvSpPr>
          <p:cNvPr id="3" name="Content Placeholder 2"/>
          <p:cNvSpPr>
            <a:spLocks noGrp="1"/>
          </p:cNvSpPr>
          <p:nvPr>
            <p:ph idx="1"/>
          </p:nvPr>
        </p:nvSpPr>
        <p:spPr/>
        <p:txBody>
          <a:bodyPr>
            <a:normAutofit lnSpcReduction="10000"/>
          </a:bodyPr>
          <a:lstStyle/>
          <a:p>
            <a:r>
              <a:rPr lang="en-US" dirty="0" smtClean="0"/>
              <a:t>Cathedrals, “cities of God”</a:t>
            </a:r>
          </a:p>
          <a:p>
            <a:pPr lvl="1"/>
            <a:r>
              <a:rPr lang="en-US" dirty="0" smtClean="0"/>
              <a:t>800s-1100s</a:t>
            </a:r>
          </a:p>
          <a:p>
            <a:pPr lvl="1"/>
            <a:r>
              <a:rPr lang="en-US" dirty="0" smtClean="0"/>
              <a:t>Large churches built in city areas</a:t>
            </a:r>
          </a:p>
          <a:p>
            <a:pPr lvl="1"/>
            <a:r>
              <a:rPr lang="en-US" dirty="0" smtClean="0"/>
              <a:t>Filled with riches that Christians could offer</a:t>
            </a:r>
          </a:p>
          <a:p>
            <a:pPr lvl="1"/>
            <a:r>
              <a:rPr lang="en-US" dirty="0" smtClean="0"/>
              <a:t>Gothic: from Germanic tribe of Goths</a:t>
            </a:r>
          </a:p>
          <a:p>
            <a:pPr lvl="2"/>
            <a:r>
              <a:rPr lang="en-US" dirty="0" smtClean="0"/>
              <a:t>Cathedrals stretch up as if reaching to heaven</a:t>
            </a:r>
          </a:p>
          <a:p>
            <a:pPr lvl="2"/>
            <a:r>
              <a:rPr lang="en-US" dirty="0" smtClean="0"/>
              <a:t>Stained glass windows, ribbed vaults, flying buttresses, pointed arches, tall spires</a:t>
            </a:r>
          </a:p>
          <a:p>
            <a:pPr lvl="2"/>
            <a:r>
              <a:rPr lang="en-US" dirty="0" smtClean="0"/>
              <a:t>Sculpture, wood carvings, vaulted ceilings</a:t>
            </a:r>
          </a:p>
          <a:p>
            <a:pPr lvl="2"/>
            <a:r>
              <a:rPr lang="en-US" dirty="0" smtClean="0"/>
              <a:t>Meant to inspire worshipper with magnificence of God</a:t>
            </a:r>
          </a:p>
        </p:txBody>
      </p:sp>
    </p:spTree>
    <p:extLst>
      <p:ext uri="{BB962C8B-B14F-4D97-AF65-F5344CB8AC3E}">
        <p14:creationId xmlns:p14="http://schemas.microsoft.com/office/powerpoint/2010/main" val="42076579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Medieval Art</a:t>
            </a:r>
            <a:endParaRPr lang="en-US" dirty="0"/>
          </a:p>
        </p:txBody>
      </p:sp>
      <p:sp>
        <p:nvSpPr>
          <p:cNvPr id="5" name="Content Placeholder 4"/>
          <p:cNvSpPr>
            <a:spLocks noGrp="1"/>
          </p:cNvSpPr>
          <p:nvPr>
            <p:ph idx="1"/>
          </p:nvPr>
        </p:nvSpPr>
        <p:spPr/>
        <p:txBody>
          <a:bodyPr/>
          <a:lstStyle/>
          <a:p>
            <a:r>
              <a:rPr lang="en-US" dirty="0" smtClean="0"/>
              <a:t>Classical style</a:t>
            </a:r>
          </a:p>
          <a:p>
            <a:r>
              <a:rPr lang="en-US" dirty="0" smtClean="0"/>
              <a:t>Religious background</a:t>
            </a:r>
          </a:p>
          <a:p>
            <a:r>
              <a:rPr lang="en-US" dirty="0" smtClean="0"/>
              <a:t>2 dimensional</a:t>
            </a:r>
          </a:p>
          <a:p>
            <a:r>
              <a:rPr lang="en-US" dirty="0" smtClean="0"/>
              <a:t>Insular art</a:t>
            </a:r>
          </a:p>
          <a:p>
            <a:pPr lvl="1"/>
            <a:r>
              <a:rPr lang="en-US" dirty="0" smtClean="0"/>
              <a:t>Curvy, decorative in writing</a:t>
            </a:r>
          </a:p>
          <a:p>
            <a:r>
              <a:rPr lang="en-US" dirty="0" smtClean="0"/>
              <a:t>Poorly detailed</a:t>
            </a:r>
          </a:p>
          <a:p>
            <a:endParaRPr lang="en-US" dirty="0"/>
          </a:p>
        </p:txBody>
      </p:sp>
    </p:spTree>
    <p:extLst>
      <p:ext uri="{BB962C8B-B14F-4D97-AF65-F5344CB8AC3E}">
        <p14:creationId xmlns:p14="http://schemas.microsoft.com/office/powerpoint/2010/main" val="15516888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 Questions</a:t>
            </a:r>
            <a:endParaRPr lang="en-US" dirty="0"/>
          </a:p>
        </p:txBody>
      </p:sp>
      <p:sp>
        <p:nvSpPr>
          <p:cNvPr id="3" name="Content Placeholder 2"/>
          <p:cNvSpPr>
            <a:spLocks noGrp="1"/>
          </p:cNvSpPr>
          <p:nvPr>
            <p:ph idx="1"/>
          </p:nvPr>
        </p:nvSpPr>
        <p:spPr/>
        <p:txBody>
          <a:bodyPr>
            <a:normAutofit lnSpcReduction="10000"/>
          </a:bodyPr>
          <a:lstStyle/>
          <a:p>
            <a:r>
              <a:rPr lang="en-US" dirty="0" smtClean="0"/>
              <a:t>Do you think it is important to understand religion and God with reason and logic? Why or why not?</a:t>
            </a:r>
          </a:p>
          <a:p>
            <a:r>
              <a:rPr lang="en-US" dirty="0" smtClean="0"/>
              <a:t>Why do you think Europeans combined their </a:t>
            </a:r>
            <a:r>
              <a:rPr lang="en-US" dirty="0" err="1" smtClean="0"/>
              <a:t>paganistic</a:t>
            </a:r>
            <a:r>
              <a:rPr lang="en-US" dirty="0" smtClean="0"/>
              <a:t> beliefs, practices, and festivals with Christianity? Why do you think church officials allowed this?</a:t>
            </a:r>
          </a:p>
          <a:p>
            <a:r>
              <a:rPr lang="en-US" dirty="0" smtClean="0"/>
              <a:t>Why do you think that artwork changes over time to less religious?</a:t>
            </a:r>
          </a:p>
          <a:p>
            <a:endParaRPr lang="en-US" dirty="0"/>
          </a:p>
        </p:txBody>
      </p:sp>
    </p:spTree>
    <p:extLst>
      <p:ext uri="{BB962C8B-B14F-4D97-AF65-F5344CB8AC3E}">
        <p14:creationId xmlns:p14="http://schemas.microsoft.com/office/powerpoint/2010/main" val="32355315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Module 3: Medieval Economics and Society</a:t>
            </a:r>
            <a:endParaRPr lang="en-US" dirty="0"/>
          </a:p>
        </p:txBody>
      </p:sp>
      <p:sp>
        <p:nvSpPr>
          <p:cNvPr id="3" name="Content Placeholder 2"/>
          <p:cNvSpPr>
            <a:spLocks noGrp="1"/>
          </p:cNvSpPr>
          <p:nvPr>
            <p:ph idx="1"/>
          </p:nvPr>
        </p:nvSpPr>
        <p:spPr/>
        <p:txBody>
          <a:bodyPr/>
          <a:lstStyle/>
          <a:p>
            <a:endParaRPr lang="en-US"/>
          </a:p>
        </p:txBody>
      </p:sp>
      <p:pic>
        <p:nvPicPr>
          <p:cNvPr id="6146" name="Picture 2" descr="monty python and the holy grail swallow quote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752600"/>
            <a:ext cx="8586662" cy="4619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733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latin typeface="Chiller" panose="04020404031007020602" pitchFamily="82" charset="0"/>
              </a:rPr>
              <a:t>THE DARK AGES</a:t>
            </a:r>
            <a:endParaRPr lang="en-US" dirty="0"/>
          </a:p>
        </p:txBody>
      </p:sp>
      <p:sp>
        <p:nvSpPr>
          <p:cNvPr id="3" name="Content Placeholder 2"/>
          <p:cNvSpPr>
            <a:spLocks noGrp="1"/>
          </p:cNvSpPr>
          <p:nvPr>
            <p:ph idx="1"/>
          </p:nvPr>
        </p:nvSpPr>
        <p:spPr>
          <a:xfrm>
            <a:off x="76200" y="1066800"/>
            <a:ext cx="8991600" cy="5715000"/>
          </a:xfrm>
        </p:spPr>
        <p:txBody>
          <a:bodyPr/>
          <a:lstStyle/>
          <a:p>
            <a:r>
              <a:rPr lang="en-US" dirty="0" smtClean="0"/>
              <a:t>Huns overthrow Roman Empire (476)</a:t>
            </a:r>
          </a:p>
          <a:p>
            <a:pPr lvl="1"/>
            <a:r>
              <a:rPr lang="en-US" dirty="0" smtClean="0"/>
              <a:t>Nomadic peoples made up of different groups</a:t>
            </a:r>
          </a:p>
          <a:p>
            <a:pPr lvl="2"/>
            <a:r>
              <a:rPr lang="en-US" dirty="0" smtClean="0"/>
              <a:t>Huns, Visigoths, Normans, </a:t>
            </a:r>
            <a:r>
              <a:rPr lang="en-US" dirty="0" err="1" smtClean="0"/>
              <a:t>Gauls</a:t>
            </a:r>
            <a:r>
              <a:rPr lang="en-US" dirty="0" smtClean="0"/>
              <a:t>, Saxons, Anglos, Vikings</a:t>
            </a:r>
          </a:p>
          <a:p>
            <a:r>
              <a:rPr lang="en-US" dirty="0" smtClean="0"/>
              <a:t>Most nomads not literate (why?)</a:t>
            </a:r>
          </a:p>
          <a:p>
            <a:pPr lvl="1"/>
            <a:r>
              <a:rPr lang="en-US" dirty="0" smtClean="0"/>
              <a:t>Loss of literacy, hence “Dark Ages”</a:t>
            </a:r>
          </a:p>
          <a:p>
            <a:pPr lvl="1"/>
            <a:r>
              <a:rPr lang="en-US" dirty="0" smtClean="0"/>
              <a:t>Most learning concentrated in monasteries</a:t>
            </a:r>
          </a:p>
          <a:p>
            <a:r>
              <a:rPr lang="en-US" dirty="0" smtClean="0"/>
              <a:t>Regional kingdoms, politically divided</a:t>
            </a:r>
          </a:p>
          <a:p>
            <a:r>
              <a:rPr lang="en-US" dirty="0" smtClean="0"/>
              <a:t>Weak rulers, subsistence agriculture</a:t>
            </a:r>
          </a:p>
          <a:p>
            <a:r>
              <a:rPr lang="en-US" dirty="0" smtClean="0"/>
              <a:t>Political and religious rule of the Catholic church</a:t>
            </a:r>
          </a:p>
          <a:p>
            <a:pPr lvl="1"/>
            <a:endParaRPr lang="en-US" dirty="0"/>
          </a:p>
        </p:txBody>
      </p:sp>
    </p:spTree>
    <p:extLst>
      <p:ext uri="{BB962C8B-B14F-4D97-AF65-F5344CB8AC3E}">
        <p14:creationId xmlns:p14="http://schemas.microsoft.com/office/powerpoint/2010/main" val="27600273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Rural Life</a:t>
            </a:r>
            <a:endParaRPr lang="en-US" dirty="0"/>
          </a:p>
        </p:txBody>
      </p:sp>
      <p:sp>
        <p:nvSpPr>
          <p:cNvPr id="3" name="Content Placeholder 2"/>
          <p:cNvSpPr>
            <a:spLocks noGrp="1"/>
          </p:cNvSpPr>
          <p:nvPr>
            <p:ph idx="1"/>
          </p:nvPr>
        </p:nvSpPr>
        <p:spPr/>
        <p:txBody>
          <a:bodyPr/>
          <a:lstStyle/>
          <a:p>
            <a:r>
              <a:rPr lang="en-US" dirty="0" smtClean="0"/>
              <a:t>Some peasants become freer to shake off constraints of </a:t>
            </a:r>
            <a:r>
              <a:rPr lang="en-US" dirty="0" err="1" smtClean="0"/>
              <a:t>manorialism</a:t>
            </a:r>
            <a:endParaRPr lang="en-US" dirty="0" smtClean="0"/>
          </a:p>
          <a:p>
            <a:pPr lvl="1"/>
            <a:r>
              <a:rPr lang="en-US" dirty="0" smtClean="0"/>
              <a:t>Landlords continue military functions</a:t>
            </a:r>
          </a:p>
          <a:p>
            <a:r>
              <a:rPr lang="en-US" dirty="0" smtClean="0"/>
              <a:t>Trade used to improve standards of living</a:t>
            </a:r>
          </a:p>
          <a:p>
            <a:r>
              <a:rPr lang="en-US" dirty="0" smtClean="0"/>
              <a:t>Battles between peasants and landlords</a:t>
            </a:r>
          </a:p>
          <a:p>
            <a:pPr lvl="1"/>
            <a:r>
              <a:rPr lang="en-US" dirty="0" smtClean="0"/>
              <a:t>Peasants claim natural, traditional right to land</a:t>
            </a:r>
          </a:p>
          <a:p>
            <a:pPr lvl="1"/>
            <a:r>
              <a:rPr lang="en-US" dirty="0" smtClean="0"/>
              <a:t>Christian equality</a:t>
            </a:r>
            <a:endParaRPr lang="en-US" dirty="0"/>
          </a:p>
        </p:txBody>
      </p:sp>
    </p:spTree>
    <p:extLst>
      <p:ext uri="{BB962C8B-B14F-4D97-AF65-F5344CB8AC3E}">
        <p14:creationId xmlns:p14="http://schemas.microsoft.com/office/powerpoint/2010/main" val="8313371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Trade</a:t>
            </a:r>
            <a:endParaRPr lang="en-US" dirty="0"/>
          </a:p>
        </p:txBody>
      </p:sp>
      <p:sp>
        <p:nvSpPr>
          <p:cNvPr id="3" name="Content Placeholder 2"/>
          <p:cNvSpPr>
            <a:spLocks noGrp="1"/>
          </p:cNvSpPr>
          <p:nvPr>
            <p:ph idx="1"/>
          </p:nvPr>
        </p:nvSpPr>
        <p:spPr>
          <a:xfrm>
            <a:off x="76200" y="1295400"/>
            <a:ext cx="8915400" cy="5410200"/>
          </a:xfrm>
        </p:spPr>
        <p:txBody>
          <a:bodyPr>
            <a:normAutofit fontScale="70000" lnSpcReduction="20000"/>
          </a:bodyPr>
          <a:lstStyle/>
          <a:p>
            <a:r>
              <a:rPr lang="en-US" dirty="0" smtClean="0"/>
              <a:t>Economy emerges as early capitalism</a:t>
            </a:r>
          </a:p>
          <a:p>
            <a:pPr lvl="1"/>
            <a:r>
              <a:rPr lang="en-US" dirty="0" smtClean="0"/>
              <a:t>Merchants invest funds in trading ships and their goods, hoping to make large profit</a:t>
            </a:r>
          </a:p>
          <a:p>
            <a:r>
              <a:rPr lang="en-US" dirty="0" smtClean="0"/>
              <a:t>Trade between Italy, Low Countries (Belgium and Netherlands), England, Scandinavia, Baltic, France, the Orient</a:t>
            </a:r>
          </a:p>
          <a:p>
            <a:pPr lvl="1"/>
            <a:r>
              <a:rPr lang="en-US" dirty="0" smtClean="0"/>
              <a:t>Low Countries: cloth</a:t>
            </a:r>
          </a:p>
          <a:p>
            <a:pPr lvl="1"/>
            <a:r>
              <a:rPr lang="en-US" dirty="0" smtClean="0"/>
              <a:t>England: wool</a:t>
            </a:r>
          </a:p>
          <a:p>
            <a:pPr lvl="1"/>
            <a:r>
              <a:rPr lang="en-US" dirty="0" smtClean="0"/>
              <a:t>Scandinavia/Baltic: timber/furs</a:t>
            </a:r>
          </a:p>
          <a:p>
            <a:pPr lvl="1"/>
            <a:r>
              <a:rPr lang="en-US" dirty="0" smtClean="0"/>
              <a:t>China/Middle East (Orient): Luxury goods and spices </a:t>
            </a:r>
          </a:p>
          <a:p>
            <a:pPr lvl="2"/>
            <a:r>
              <a:rPr lang="en-US" dirty="0" smtClean="0"/>
              <a:t>Spices used for food preservation or medicine, not flavor</a:t>
            </a:r>
          </a:p>
          <a:p>
            <a:r>
              <a:rPr lang="en-US" dirty="0" smtClean="0"/>
              <a:t>Exchanges within Europe and other parts of world</a:t>
            </a:r>
          </a:p>
          <a:p>
            <a:r>
              <a:rPr lang="en-US" dirty="0" smtClean="0"/>
              <a:t>Italian merchants dominate</a:t>
            </a:r>
          </a:p>
          <a:p>
            <a:r>
              <a:rPr lang="en-US" dirty="0" smtClean="0"/>
              <a:t>Hanseatic League (Germany, Scandinavia) for encouraging trade</a:t>
            </a:r>
          </a:p>
          <a:p>
            <a:r>
              <a:rPr lang="en-US" dirty="0" smtClean="0"/>
              <a:t>European traders less adventurous and less wealthy than Muslim</a:t>
            </a:r>
          </a:p>
          <a:p>
            <a:r>
              <a:rPr lang="en-US" dirty="0" smtClean="0"/>
              <a:t>Western society less tolerant of merchants</a:t>
            </a:r>
          </a:p>
          <a:p>
            <a:pPr lvl="1"/>
            <a:r>
              <a:rPr lang="en-US" dirty="0" smtClean="0"/>
              <a:t>Gain some political power from kings who counterbalance aristocrats</a:t>
            </a:r>
          </a:p>
        </p:txBody>
      </p:sp>
    </p:spTree>
    <p:extLst>
      <p:ext uri="{BB962C8B-B14F-4D97-AF65-F5344CB8AC3E}">
        <p14:creationId xmlns:p14="http://schemas.microsoft.com/office/powerpoint/2010/main" val="33325713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Guilds</a:t>
            </a:r>
            <a:endParaRPr lang="en-US" dirty="0"/>
          </a:p>
        </p:txBody>
      </p:sp>
      <p:sp>
        <p:nvSpPr>
          <p:cNvPr id="3" name="Content Placeholder 2"/>
          <p:cNvSpPr>
            <a:spLocks noGrp="1"/>
          </p:cNvSpPr>
          <p:nvPr>
            <p:ph idx="1"/>
          </p:nvPr>
        </p:nvSpPr>
        <p:spPr>
          <a:xfrm>
            <a:off x="152400" y="1295400"/>
            <a:ext cx="8839200" cy="5562600"/>
          </a:xfrm>
        </p:spPr>
        <p:txBody>
          <a:bodyPr>
            <a:normAutofit fontScale="85000" lnSpcReduction="10000"/>
          </a:bodyPr>
          <a:lstStyle/>
          <a:p>
            <a:r>
              <a:rPr lang="en-US" b="1" dirty="0" smtClean="0"/>
              <a:t>Guild: organization of people in same business or occupation working to improve economic/social conditions of its members </a:t>
            </a:r>
          </a:p>
          <a:p>
            <a:pPr lvl="1"/>
            <a:r>
              <a:rPr lang="en-US" b="1" dirty="0" smtClean="0"/>
              <a:t>Merchant guilds band together to control number of goods traded to keep prices up, provide security in trading, reduce losses</a:t>
            </a:r>
          </a:p>
          <a:p>
            <a:pPr lvl="1"/>
            <a:r>
              <a:rPr lang="en-US" dirty="0" smtClean="0"/>
              <a:t>Craft guilds (wheelwrights, glassmakers, winemakers, tailors, druggists)</a:t>
            </a:r>
          </a:p>
          <a:p>
            <a:r>
              <a:rPr lang="en-US" b="1" dirty="0" smtClean="0"/>
              <a:t>Guilds set quality of work, wages, working conditions</a:t>
            </a:r>
          </a:p>
          <a:p>
            <a:pPr lvl="1"/>
            <a:r>
              <a:rPr lang="en-US" dirty="0" smtClean="0"/>
              <a:t>Bakers required to sell loaves of standard size and weight</a:t>
            </a:r>
          </a:p>
          <a:p>
            <a:pPr lvl="1"/>
            <a:r>
              <a:rPr lang="en-US" dirty="0" smtClean="0"/>
              <a:t>Training for new workers</a:t>
            </a:r>
          </a:p>
          <a:p>
            <a:r>
              <a:rPr lang="en-US" dirty="0" smtClean="0"/>
              <a:t>Increases and improves goods being produced</a:t>
            </a:r>
          </a:p>
          <a:p>
            <a:r>
              <a:rPr lang="en-US" dirty="0" smtClean="0"/>
              <a:t>Wealth gained from crafts allow influence over government and economy</a:t>
            </a:r>
          </a:p>
        </p:txBody>
      </p:sp>
    </p:spTree>
    <p:extLst>
      <p:ext uri="{BB962C8B-B14F-4D97-AF65-F5344CB8AC3E}">
        <p14:creationId xmlns:p14="http://schemas.microsoft.com/office/powerpoint/2010/main" val="2416901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Guilds</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3 stages</a:t>
            </a:r>
          </a:p>
          <a:p>
            <a:pPr lvl="1"/>
            <a:r>
              <a:rPr lang="en-US" b="1" dirty="0" smtClean="0"/>
              <a:t>Apprentice</a:t>
            </a:r>
          </a:p>
          <a:p>
            <a:pPr lvl="2"/>
            <a:r>
              <a:rPr lang="en-US" dirty="0" smtClean="0"/>
              <a:t>Parents pay for training</a:t>
            </a:r>
          </a:p>
          <a:p>
            <a:pPr lvl="2"/>
            <a:r>
              <a:rPr lang="en-US" dirty="0" smtClean="0"/>
              <a:t>Live with master and family</a:t>
            </a:r>
          </a:p>
          <a:p>
            <a:pPr lvl="2"/>
            <a:r>
              <a:rPr lang="en-US" dirty="0" smtClean="0"/>
              <a:t>Required to obey master</a:t>
            </a:r>
          </a:p>
          <a:p>
            <a:pPr lvl="2"/>
            <a:r>
              <a:rPr lang="en-US" dirty="0" smtClean="0"/>
              <a:t>Trained 2-7 years</a:t>
            </a:r>
          </a:p>
          <a:p>
            <a:pPr lvl="2"/>
            <a:r>
              <a:rPr lang="en-US" dirty="0" smtClean="0"/>
              <a:t>Not allowed to marry during training</a:t>
            </a:r>
          </a:p>
          <a:p>
            <a:pPr lvl="1"/>
            <a:r>
              <a:rPr lang="en-US" b="1" dirty="0" smtClean="0"/>
              <a:t>Journeyman</a:t>
            </a:r>
          </a:p>
          <a:p>
            <a:pPr lvl="2"/>
            <a:r>
              <a:rPr lang="en-US" dirty="0" smtClean="0"/>
              <a:t>Worked for master to earn salary</a:t>
            </a:r>
          </a:p>
          <a:p>
            <a:pPr lvl="2"/>
            <a:r>
              <a:rPr lang="en-US" dirty="0" smtClean="0"/>
              <a:t>Work 6 days/week</a:t>
            </a:r>
          </a:p>
          <a:p>
            <a:pPr lvl="2"/>
            <a:r>
              <a:rPr lang="en-US" dirty="0" smtClean="0"/>
              <a:t>Produce a masterpiece to become master</a:t>
            </a:r>
          </a:p>
          <a:p>
            <a:pPr lvl="2"/>
            <a:r>
              <a:rPr lang="en-US" dirty="0" smtClean="0"/>
              <a:t>Needs to be accepted by guild to become master</a:t>
            </a:r>
          </a:p>
        </p:txBody>
      </p:sp>
    </p:spTree>
    <p:extLst>
      <p:ext uri="{BB962C8B-B14F-4D97-AF65-F5344CB8AC3E}">
        <p14:creationId xmlns:p14="http://schemas.microsoft.com/office/powerpoint/2010/main" val="309432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Guilds</a:t>
            </a:r>
            <a:endParaRPr lang="en-US" dirty="0"/>
          </a:p>
        </p:txBody>
      </p:sp>
      <p:sp>
        <p:nvSpPr>
          <p:cNvPr id="3" name="Content Placeholder 2"/>
          <p:cNvSpPr>
            <a:spLocks noGrp="1"/>
          </p:cNvSpPr>
          <p:nvPr>
            <p:ph idx="1"/>
          </p:nvPr>
        </p:nvSpPr>
        <p:spPr>
          <a:xfrm>
            <a:off x="457200" y="1600200"/>
            <a:ext cx="8229600" cy="5029200"/>
          </a:xfrm>
        </p:spPr>
        <p:txBody>
          <a:bodyPr>
            <a:normAutofit fontScale="92500"/>
          </a:bodyPr>
          <a:lstStyle/>
          <a:p>
            <a:r>
              <a:rPr lang="en-US" b="1" dirty="0" smtClean="0"/>
              <a:t>Master</a:t>
            </a:r>
          </a:p>
          <a:p>
            <a:pPr lvl="1"/>
            <a:r>
              <a:rPr lang="en-US" dirty="0" smtClean="0"/>
              <a:t>Own </a:t>
            </a:r>
            <a:r>
              <a:rPr lang="en-US" dirty="0" err="1" smtClean="0"/>
              <a:t>own</a:t>
            </a:r>
            <a:r>
              <a:rPr lang="en-US" dirty="0" smtClean="0"/>
              <a:t> shop</a:t>
            </a:r>
          </a:p>
          <a:p>
            <a:pPr lvl="1"/>
            <a:r>
              <a:rPr lang="en-US" dirty="0" smtClean="0"/>
              <a:t>Work with other masters to protect trade</a:t>
            </a:r>
          </a:p>
          <a:p>
            <a:pPr lvl="1"/>
            <a:r>
              <a:rPr lang="en-US" dirty="0" smtClean="0"/>
              <a:t>Served in civic government</a:t>
            </a:r>
          </a:p>
          <a:p>
            <a:r>
              <a:rPr lang="en-US" dirty="0" smtClean="0"/>
              <a:t>Guild services</a:t>
            </a:r>
          </a:p>
          <a:p>
            <a:pPr lvl="1"/>
            <a:r>
              <a:rPr lang="en-US" dirty="0" smtClean="0"/>
              <a:t>To members</a:t>
            </a:r>
          </a:p>
          <a:p>
            <a:pPr lvl="2"/>
            <a:r>
              <a:rPr lang="en-US" dirty="0" smtClean="0"/>
              <a:t>Set working conditions, provided health insurance, funeral expenses, dowries</a:t>
            </a:r>
          </a:p>
          <a:p>
            <a:pPr lvl="1"/>
            <a:r>
              <a:rPr lang="en-US" dirty="0" smtClean="0"/>
              <a:t>To community</a:t>
            </a:r>
          </a:p>
          <a:p>
            <a:pPr lvl="2"/>
            <a:r>
              <a:rPr lang="en-US" dirty="0" smtClean="0"/>
              <a:t>Almshouses for victims of misfortune, guaranteed quality work, police streets, donated windows to church</a:t>
            </a:r>
          </a:p>
        </p:txBody>
      </p:sp>
    </p:spTree>
    <p:extLst>
      <p:ext uri="{BB962C8B-B14F-4D97-AF65-F5344CB8AC3E}">
        <p14:creationId xmlns:p14="http://schemas.microsoft.com/office/powerpoint/2010/main" val="80915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aaronwinborn.com/sites/aaronwinborn.com/files/guilds-2_0.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62602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mitchellteachers.org/WorldHistory/EuropeafterRome/images/lifeinmedieval/GuildsImagePlacar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2138" y="1"/>
            <a:ext cx="4537882" cy="6842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65553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ttp://themedievalera.wikispaces.com/file/view/zwine_merchants.gif/187427405/zwine_merchants.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60" y="0"/>
            <a:ext cx="4634911"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xternal image tower-of-babe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0125" y="0"/>
            <a:ext cx="4489093" cy="6844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7262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16ec68d055a872f2e13933358ef4_grand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46" y="1"/>
            <a:ext cx="912125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81959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Manufacturing and Commercialism</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Clock making</a:t>
            </a:r>
          </a:p>
          <a:p>
            <a:pPr lvl="1"/>
            <a:r>
              <a:rPr lang="en-US" dirty="0" smtClean="0"/>
              <a:t>Allows for precise time linked to schedule of church services</a:t>
            </a:r>
          </a:p>
          <a:p>
            <a:pPr lvl="1"/>
            <a:r>
              <a:rPr lang="en-US" dirty="0" smtClean="0"/>
              <a:t>Solar clock</a:t>
            </a:r>
          </a:p>
          <a:p>
            <a:pPr lvl="1"/>
            <a:r>
              <a:rPr lang="en-US" dirty="0" smtClean="0"/>
              <a:t>Becomes 24-hour day based on sunlight starting at noon with hours divided into length of time of sun, divided by 12=length of daylight hour (an hour could be 95 minutes during the day and 35 minutes at night)</a:t>
            </a:r>
          </a:p>
          <a:p>
            <a:pPr lvl="1"/>
            <a:r>
              <a:rPr lang="en-US" dirty="0" smtClean="0"/>
              <a:t>“Perpetual motion” clocks wound using weights and counterweights</a:t>
            </a:r>
          </a:p>
          <a:p>
            <a:r>
              <a:rPr lang="en-US" dirty="0" smtClean="0">
                <a:hlinkClick r:id="rId2"/>
              </a:rPr>
              <a:t>Cottage industry </a:t>
            </a:r>
            <a:endParaRPr lang="en-US" dirty="0"/>
          </a:p>
        </p:txBody>
      </p:sp>
    </p:spTree>
    <p:extLst>
      <p:ext uri="{BB962C8B-B14F-4D97-AF65-F5344CB8AC3E}">
        <p14:creationId xmlns:p14="http://schemas.microsoft.com/office/powerpoint/2010/main" val="4593819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Women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Limits on women’s lives</a:t>
            </a:r>
          </a:p>
          <a:p>
            <a:pPr lvl="1"/>
            <a:r>
              <a:rPr lang="en-US" dirty="0" smtClean="0"/>
              <a:t>Work is vital for families</a:t>
            </a:r>
          </a:p>
          <a:p>
            <a:pPr lvl="2"/>
            <a:r>
              <a:rPr lang="en-US" dirty="0" smtClean="0"/>
              <a:t>Women participate in cottage industry</a:t>
            </a:r>
          </a:p>
          <a:p>
            <a:pPr lvl="3"/>
            <a:r>
              <a:rPr lang="en-US" dirty="0" smtClean="0"/>
              <a:t>Create/sell manufactured goods</a:t>
            </a:r>
          </a:p>
          <a:p>
            <a:pPr lvl="1"/>
            <a:r>
              <a:rPr lang="en-US" dirty="0" smtClean="0"/>
              <a:t>Christianity stresses equality of all souls</a:t>
            </a:r>
          </a:p>
          <a:p>
            <a:pPr lvl="2"/>
            <a:r>
              <a:rPr lang="en-US" dirty="0" smtClean="0"/>
              <a:t>Women participate in monastic groups</a:t>
            </a:r>
          </a:p>
          <a:p>
            <a:pPr lvl="2"/>
            <a:r>
              <a:rPr lang="en-US" dirty="0" smtClean="0"/>
              <a:t>Veneration of Mary and other female saints</a:t>
            </a:r>
          </a:p>
          <a:p>
            <a:pPr lvl="2"/>
            <a:r>
              <a:rPr lang="en-US" dirty="0" smtClean="0"/>
              <a:t>Less segregated in religious services</a:t>
            </a:r>
          </a:p>
          <a:p>
            <a:pPr lvl="2"/>
            <a:r>
              <a:rPr lang="en-US" dirty="0" smtClean="0"/>
              <a:t>Less confined to the household</a:t>
            </a:r>
          </a:p>
          <a:p>
            <a:pPr lvl="1"/>
            <a:r>
              <a:rPr lang="en-US" dirty="0" smtClean="0"/>
              <a:t>No property rights</a:t>
            </a:r>
          </a:p>
          <a:p>
            <a:pPr lvl="1"/>
            <a:r>
              <a:rPr lang="en-US" dirty="0" smtClean="0"/>
              <a:t>Women as assistant and comforters to men</a:t>
            </a:r>
          </a:p>
          <a:p>
            <a:pPr lvl="1"/>
            <a:r>
              <a:rPr lang="en-US" dirty="0" smtClean="0"/>
              <a:t>Household tasks, docile virtues</a:t>
            </a:r>
          </a:p>
          <a:p>
            <a:pPr lvl="1"/>
            <a:r>
              <a:rPr lang="en-US" dirty="0" smtClean="0"/>
              <a:t>Patriarchal society</a:t>
            </a:r>
            <a:endParaRPr lang="en-US" dirty="0"/>
          </a:p>
        </p:txBody>
      </p:sp>
    </p:spTree>
    <p:extLst>
      <p:ext uri="{BB962C8B-B14F-4D97-AF65-F5344CB8AC3E}">
        <p14:creationId xmlns:p14="http://schemas.microsoft.com/office/powerpoint/2010/main" val="8763367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Manorial System</a:t>
            </a:r>
            <a:endParaRPr lang="en-US" dirty="0"/>
          </a:p>
        </p:txBody>
      </p:sp>
      <p:sp>
        <p:nvSpPr>
          <p:cNvPr id="3" name="Content Placeholder 2"/>
          <p:cNvSpPr>
            <a:spLocks noGrp="1"/>
          </p:cNvSpPr>
          <p:nvPr>
            <p:ph idx="1"/>
          </p:nvPr>
        </p:nvSpPr>
        <p:spPr>
          <a:xfrm>
            <a:off x="76200" y="1066800"/>
            <a:ext cx="8991600" cy="5715000"/>
          </a:xfrm>
        </p:spPr>
        <p:txBody>
          <a:bodyPr>
            <a:normAutofit fontScale="85000" lnSpcReduction="10000"/>
          </a:bodyPr>
          <a:lstStyle/>
          <a:p>
            <a:r>
              <a:rPr lang="en-US" dirty="0" smtClean="0"/>
              <a:t>Government and economic system, post-Rome (476-900s)</a:t>
            </a:r>
          </a:p>
          <a:p>
            <a:r>
              <a:rPr lang="en-US" dirty="0" err="1" smtClean="0"/>
              <a:t>Manorialism</a:t>
            </a:r>
            <a:r>
              <a:rPr lang="en-US" dirty="0" smtClean="0"/>
              <a:t>: system of economic and political relations between landlords and peasant laborers</a:t>
            </a:r>
          </a:p>
          <a:p>
            <a:r>
              <a:rPr lang="en-US" dirty="0" smtClean="0"/>
              <a:t>Most people are serfs</a:t>
            </a:r>
          </a:p>
          <a:p>
            <a:pPr lvl="1"/>
            <a:r>
              <a:rPr lang="en-US" dirty="0" smtClean="0"/>
              <a:t>Farmers with very few rights and owe allegiance to regional ruler</a:t>
            </a:r>
          </a:p>
          <a:p>
            <a:pPr lvl="1"/>
            <a:r>
              <a:rPr lang="en-US" dirty="0" smtClean="0"/>
              <a:t>Live on self-sufficient agricultural estates (manor)</a:t>
            </a:r>
          </a:p>
          <a:p>
            <a:pPr lvl="1"/>
            <a:r>
              <a:rPr lang="en-US" dirty="0" smtClean="0"/>
              <a:t>Receive protection from landlords</a:t>
            </a:r>
          </a:p>
          <a:p>
            <a:pPr lvl="1"/>
            <a:r>
              <a:rPr lang="en-US" dirty="0" smtClean="0"/>
              <a:t>Obligated to give part of goods to landlord, remain on land</a:t>
            </a:r>
          </a:p>
          <a:p>
            <a:pPr lvl="1"/>
            <a:r>
              <a:rPr lang="en-US" dirty="0" smtClean="0"/>
              <a:t>Taxed through harvest or labor on castle repairs</a:t>
            </a:r>
          </a:p>
          <a:p>
            <a:pPr lvl="1"/>
            <a:r>
              <a:rPr lang="en-US" dirty="0" smtClean="0"/>
              <a:t>NOT SLAVES, but treated as such </a:t>
            </a:r>
          </a:p>
          <a:p>
            <a:pPr lvl="2"/>
            <a:r>
              <a:rPr lang="en-US" dirty="0" smtClean="0"/>
              <a:t>Right to own land and home, pass property through inheritance </a:t>
            </a:r>
          </a:p>
          <a:p>
            <a:r>
              <a:rPr lang="en-US" dirty="0" smtClean="0"/>
              <a:t>Strengthened by decline of trade and lack of political structure</a:t>
            </a:r>
          </a:p>
          <a:p>
            <a:pPr lvl="1"/>
            <a:r>
              <a:rPr lang="en-US" dirty="0" smtClean="0"/>
              <a:t>Causes greater dependency between serfs and landlords</a:t>
            </a:r>
            <a:endParaRPr lang="en-US" dirty="0"/>
          </a:p>
        </p:txBody>
      </p:sp>
    </p:spTree>
    <p:extLst>
      <p:ext uri="{BB962C8B-B14F-4D97-AF65-F5344CB8AC3E}">
        <p14:creationId xmlns:p14="http://schemas.microsoft.com/office/powerpoint/2010/main" val="367933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 Questions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Were the lives of peasants in Europe comparable to those of other low class people in other societies? Explain.</a:t>
            </a:r>
          </a:p>
          <a:p>
            <a:pPr marL="514350" indent="-514350">
              <a:buFont typeface="+mj-lt"/>
              <a:buAutoNum type="arabicPeriod"/>
            </a:pPr>
            <a:r>
              <a:rPr lang="en-US" dirty="0" smtClean="0"/>
              <a:t>What social class would you like to be in? Why?</a:t>
            </a:r>
          </a:p>
          <a:p>
            <a:pPr marL="514350" indent="-514350">
              <a:buFont typeface="+mj-lt"/>
              <a:buAutoNum type="arabicPeriod"/>
            </a:pPr>
            <a:r>
              <a:rPr lang="en-US" dirty="0" smtClean="0"/>
              <a:t>What role did trade play in European society?</a:t>
            </a:r>
          </a:p>
          <a:p>
            <a:pPr marL="514350" indent="-514350">
              <a:buFont typeface="+mj-lt"/>
              <a:buAutoNum type="arabicPeriod"/>
            </a:pPr>
            <a:r>
              <a:rPr lang="en-US" dirty="0" smtClean="0"/>
              <a:t>Why do you think the roles of women changed in Medieval Europe?</a:t>
            </a:r>
            <a:endParaRPr lang="en-US" dirty="0"/>
          </a:p>
        </p:txBody>
      </p:sp>
    </p:spTree>
    <p:extLst>
      <p:ext uri="{BB962C8B-B14F-4D97-AF65-F5344CB8AC3E}">
        <p14:creationId xmlns:p14="http://schemas.microsoft.com/office/powerpoint/2010/main" val="3756224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Module 4: Decline of Medieval Europe and the Advent of the Modern Era</a:t>
            </a:r>
            <a:endParaRPr lang="en-US" dirty="0"/>
          </a:p>
        </p:txBody>
      </p:sp>
      <p:sp>
        <p:nvSpPr>
          <p:cNvPr id="3" name="Content Placeholder 2"/>
          <p:cNvSpPr>
            <a:spLocks noGrp="1"/>
          </p:cNvSpPr>
          <p:nvPr>
            <p:ph idx="1"/>
          </p:nvPr>
        </p:nvSpPr>
        <p:spPr/>
        <p:txBody>
          <a:bodyPr/>
          <a:lstStyle/>
          <a:p>
            <a:endParaRPr lang="en-US" dirty="0"/>
          </a:p>
        </p:txBody>
      </p:sp>
      <p:pic>
        <p:nvPicPr>
          <p:cNvPr id="7170" name="Picture 2" descr="http://cdn.media.dsaa.disney.go.com/dsaa/images/1/333/movie-hero_340107_w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981200"/>
            <a:ext cx="7275858"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0564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of the War</a:t>
            </a:r>
            <a:endParaRPr lang="en-US" dirty="0"/>
          </a:p>
        </p:txBody>
      </p:sp>
      <p:sp>
        <p:nvSpPr>
          <p:cNvPr id="3" name="Content Placeholder 2"/>
          <p:cNvSpPr>
            <a:spLocks noGrp="1"/>
          </p:cNvSpPr>
          <p:nvPr>
            <p:ph idx="1"/>
          </p:nvPr>
        </p:nvSpPr>
        <p:spPr/>
        <p:txBody>
          <a:bodyPr/>
          <a:lstStyle/>
          <a:p>
            <a:r>
              <a:rPr lang="en-US" dirty="0" smtClean="0"/>
              <a:t>When king of France dies and his son is assassinated, Henry VI (infant) of Eng. is declared king of Fr.</a:t>
            </a:r>
          </a:p>
          <a:p>
            <a:r>
              <a:rPr lang="en-US" dirty="0" smtClean="0"/>
              <a:t>Joan of Arc claims to hear God’s voice telling her to lead Fr. (13-20)</a:t>
            </a:r>
          </a:p>
          <a:p>
            <a:pPr lvl="1"/>
            <a:r>
              <a:rPr lang="en-US" dirty="0" smtClean="0"/>
              <a:t>King of Fr. “what do we have to lose?”</a:t>
            </a:r>
          </a:p>
          <a:p>
            <a:pPr lvl="1"/>
            <a:r>
              <a:rPr lang="en-US" dirty="0" smtClean="0"/>
              <a:t>Joan leads Fr. to victory at battle of Orleans</a:t>
            </a:r>
          </a:p>
          <a:p>
            <a:pPr lvl="2"/>
            <a:r>
              <a:rPr lang="en-US" dirty="0" smtClean="0"/>
              <a:t>Eng. captures her, kills her, Fr. does nothing</a:t>
            </a:r>
            <a:endParaRPr lang="en-US" dirty="0"/>
          </a:p>
        </p:txBody>
      </p:sp>
    </p:spTree>
    <p:extLst>
      <p:ext uri="{BB962C8B-B14F-4D97-AF65-F5344CB8AC3E}">
        <p14:creationId xmlns:p14="http://schemas.microsoft.com/office/powerpoint/2010/main" val="35305147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the War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Devastated France</a:t>
            </a:r>
          </a:p>
          <a:p>
            <a:r>
              <a:rPr lang="en-US" dirty="0" smtClean="0"/>
              <a:t>Awakened French nationalism</a:t>
            </a:r>
          </a:p>
          <a:p>
            <a:r>
              <a:rPr lang="en-US" dirty="0" smtClean="0"/>
              <a:t>Transition from feudal monarchy to centralized state in Fr.</a:t>
            </a:r>
          </a:p>
          <a:p>
            <a:r>
              <a:rPr lang="en-US" dirty="0" smtClean="0"/>
              <a:t>Encouraged English to develop own clothing industry and foreign markets</a:t>
            </a:r>
          </a:p>
          <a:p>
            <a:r>
              <a:rPr lang="en-US" dirty="0" smtClean="0"/>
              <a:t>Peasantry forced to support war with taxes and services</a:t>
            </a:r>
          </a:p>
          <a:p>
            <a:r>
              <a:rPr lang="en-US" dirty="0" smtClean="0"/>
              <a:t>English fight internally for throne (War of Roses)</a:t>
            </a:r>
            <a:endParaRPr lang="en-US" dirty="0"/>
          </a:p>
        </p:txBody>
      </p:sp>
    </p:spTree>
    <p:extLst>
      <p:ext uri="{BB962C8B-B14F-4D97-AF65-F5344CB8AC3E}">
        <p14:creationId xmlns:p14="http://schemas.microsoft.com/office/powerpoint/2010/main" val="40724402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the War</a:t>
            </a:r>
            <a:endParaRPr lang="en-US" dirty="0"/>
          </a:p>
        </p:txBody>
      </p:sp>
      <p:sp>
        <p:nvSpPr>
          <p:cNvPr id="3" name="Content Placeholder 2"/>
          <p:cNvSpPr>
            <a:spLocks noGrp="1"/>
          </p:cNvSpPr>
          <p:nvPr>
            <p:ph idx="1"/>
          </p:nvPr>
        </p:nvSpPr>
        <p:spPr/>
        <p:txBody>
          <a:bodyPr/>
          <a:lstStyle/>
          <a:p>
            <a:r>
              <a:rPr lang="en-US" dirty="0" smtClean="0"/>
              <a:t>Longbow</a:t>
            </a:r>
          </a:p>
          <a:p>
            <a:pPr lvl="1"/>
            <a:r>
              <a:rPr lang="en-US" dirty="0" smtClean="0"/>
              <a:t>England with longbow outnumbered 3 Fr. per 1 Eng.</a:t>
            </a:r>
          </a:p>
          <a:p>
            <a:pPr lvl="1"/>
            <a:r>
              <a:rPr lang="en-US" dirty="0" smtClean="0"/>
              <a:t>Fr. have knights and crossbows</a:t>
            </a:r>
          </a:p>
          <a:p>
            <a:pPr lvl="1"/>
            <a:r>
              <a:rPr lang="en-US" dirty="0" smtClean="0"/>
              <a:t>English beat French</a:t>
            </a:r>
            <a:endParaRPr lang="en-US" dirty="0"/>
          </a:p>
        </p:txBody>
      </p:sp>
      <p:pic>
        <p:nvPicPr>
          <p:cNvPr id="1026" name="Picture 2" descr="http://media.web.britannica.com/eb-media/00/10200-004-ACAC533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810000"/>
            <a:ext cx="36766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70332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Black Death</a:t>
            </a:r>
            <a:endParaRPr lang="en-US" dirty="0"/>
          </a:p>
        </p:txBody>
      </p:sp>
      <p:sp>
        <p:nvSpPr>
          <p:cNvPr id="3" name="Content Placeholder 2"/>
          <p:cNvSpPr>
            <a:spLocks noGrp="1"/>
          </p:cNvSpPr>
          <p:nvPr>
            <p:ph idx="1"/>
          </p:nvPr>
        </p:nvSpPr>
        <p:spPr/>
        <p:txBody>
          <a:bodyPr>
            <a:normAutofit lnSpcReduction="10000"/>
          </a:bodyPr>
          <a:lstStyle/>
          <a:p>
            <a:r>
              <a:rPr lang="en-US" dirty="0" smtClean="0"/>
              <a:t>Aka Bubonic Plague</a:t>
            </a:r>
          </a:p>
          <a:p>
            <a:r>
              <a:rPr lang="en-US" dirty="0" smtClean="0"/>
              <a:t>“This scourge had implanted so great a terror in the hearts of men and women that brothers abandoned brothers, uncles their nephews, sisters their brothers, and in many cases, wives deserted their husbands. But even worse…fathers and mothers refused to nurse and assist their own children.”~ Boccaccio</a:t>
            </a:r>
          </a:p>
          <a:p>
            <a:pPr lvl="1"/>
            <a:r>
              <a:rPr lang="en-US" dirty="0" smtClean="0"/>
              <a:t>AP 295</a:t>
            </a:r>
            <a:endParaRPr lang="en-US" dirty="0"/>
          </a:p>
        </p:txBody>
      </p:sp>
    </p:spTree>
    <p:extLst>
      <p:ext uri="{BB962C8B-B14F-4D97-AF65-F5344CB8AC3E}">
        <p14:creationId xmlns:p14="http://schemas.microsoft.com/office/powerpoint/2010/main" val="5197450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How the Plague Spread</a:t>
            </a:r>
            <a:endParaRPr lang="en-US" dirty="0"/>
          </a:p>
        </p:txBody>
      </p:sp>
      <p:sp>
        <p:nvSpPr>
          <p:cNvPr id="3" name="Content Placeholder 2"/>
          <p:cNvSpPr>
            <a:spLocks noGrp="1"/>
          </p:cNvSpPr>
          <p:nvPr>
            <p:ph idx="1"/>
          </p:nvPr>
        </p:nvSpPr>
        <p:spPr/>
        <p:txBody>
          <a:bodyPr/>
          <a:lstStyle/>
          <a:p>
            <a:r>
              <a:rPr lang="en-US" dirty="0" smtClean="0"/>
              <a:t>Began in Asia</a:t>
            </a:r>
          </a:p>
          <a:p>
            <a:pPr lvl="1"/>
            <a:r>
              <a:rPr lang="en-US" dirty="0" smtClean="0"/>
              <a:t>Merchant ships carrying rats with infected fleas</a:t>
            </a:r>
          </a:p>
          <a:p>
            <a:pPr lvl="1"/>
            <a:r>
              <a:rPr lang="en-US" dirty="0" smtClean="0"/>
              <a:t>“Your Friend the Rat” film clip</a:t>
            </a:r>
          </a:p>
          <a:p>
            <a:r>
              <a:rPr lang="en-US" dirty="0" smtClean="0"/>
              <a:t>Some communities were unharmed</a:t>
            </a:r>
          </a:p>
          <a:p>
            <a:pPr lvl="1"/>
            <a:r>
              <a:rPr lang="en-US" dirty="0" smtClean="0"/>
              <a:t>Why?</a:t>
            </a:r>
          </a:p>
          <a:p>
            <a:r>
              <a:rPr lang="en-US" dirty="0" smtClean="0"/>
              <a:t>67-75% of those who caught disease died</a:t>
            </a:r>
          </a:p>
          <a:p>
            <a:pPr lvl="1"/>
            <a:r>
              <a:rPr lang="en-US" dirty="0" smtClean="0"/>
              <a:t>Killed 25 million Europeans (1/3 population)</a:t>
            </a:r>
            <a:endParaRPr lang="en-US" dirty="0"/>
          </a:p>
        </p:txBody>
      </p:sp>
    </p:spTree>
    <p:extLst>
      <p:ext uri="{BB962C8B-B14F-4D97-AF65-F5344CB8AC3E}">
        <p14:creationId xmlns:p14="http://schemas.microsoft.com/office/powerpoint/2010/main" val="41272694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qed.princeton.edu/images/a/a3/The_Spread_of_the_Black_Death_in_Europe,_1347_to_135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8600"/>
            <a:ext cx="9225939" cy="6571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13999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Symptoms and Remedies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Symptoms</a:t>
            </a:r>
          </a:p>
          <a:p>
            <a:pPr lvl="1"/>
            <a:r>
              <a:rPr lang="en-US" dirty="0" smtClean="0"/>
              <a:t>Black/purple sores</a:t>
            </a:r>
          </a:p>
          <a:p>
            <a:pPr lvl="1"/>
            <a:r>
              <a:rPr lang="en-US" dirty="0" smtClean="0"/>
              <a:t>Coughing, wheezing, sneezing</a:t>
            </a:r>
          </a:p>
          <a:p>
            <a:pPr lvl="1"/>
            <a:r>
              <a:rPr lang="en-US" dirty="0" smtClean="0"/>
              <a:t>Death</a:t>
            </a:r>
          </a:p>
          <a:p>
            <a:r>
              <a:rPr lang="en-US" dirty="0" smtClean="0"/>
              <a:t>Superstitious Causes</a:t>
            </a:r>
          </a:p>
          <a:p>
            <a:pPr lvl="1"/>
            <a:r>
              <a:rPr lang="en-US" dirty="0" smtClean="0">
                <a:hlinkClick r:id="rId2"/>
              </a:rPr>
              <a:t>Witchery </a:t>
            </a:r>
            <a:endParaRPr lang="en-US" dirty="0" smtClean="0"/>
          </a:p>
          <a:p>
            <a:pPr lvl="1"/>
            <a:r>
              <a:rPr lang="en-US" dirty="0" smtClean="0"/>
              <a:t>Fumes </a:t>
            </a:r>
            <a:r>
              <a:rPr lang="en-US" dirty="0" smtClean="0"/>
              <a:t>released by earthquakes</a:t>
            </a:r>
          </a:p>
          <a:p>
            <a:r>
              <a:rPr lang="en-US" dirty="0" smtClean="0"/>
              <a:t>“Remedies”</a:t>
            </a:r>
          </a:p>
          <a:p>
            <a:pPr lvl="1"/>
            <a:r>
              <a:rPr lang="en-US" dirty="0" smtClean="0"/>
              <a:t>Aromatic amulets</a:t>
            </a:r>
          </a:p>
          <a:p>
            <a:pPr lvl="1"/>
            <a:r>
              <a:rPr lang="en-US" dirty="0" smtClean="0"/>
              <a:t>Moderation and temperate</a:t>
            </a:r>
          </a:p>
          <a:p>
            <a:pPr lvl="1"/>
            <a:r>
              <a:rPr lang="en-US" dirty="0" smtClean="0"/>
              <a:t>Give over to pleasures (“live for the day”)</a:t>
            </a:r>
          </a:p>
          <a:p>
            <a:pPr lvl="1"/>
            <a:r>
              <a:rPr lang="en-US" dirty="0" smtClean="0"/>
              <a:t>Flight and seclusion</a:t>
            </a:r>
          </a:p>
          <a:p>
            <a:pPr lvl="1"/>
            <a:r>
              <a:rPr lang="en-US" dirty="0" smtClean="0"/>
              <a:t>Flagellants</a:t>
            </a:r>
            <a:endParaRPr lang="en-US" dirty="0"/>
          </a:p>
        </p:txBody>
      </p:sp>
    </p:spTree>
    <p:extLst>
      <p:ext uri="{BB962C8B-B14F-4D97-AF65-F5344CB8AC3E}">
        <p14:creationId xmlns:p14="http://schemas.microsoft.com/office/powerpoint/2010/main" val="14883074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ttp://www.saudiaramcoworld.com/issue/200703/images/rediscovering/SCI_a024411_s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152400"/>
            <a:ext cx="4876800" cy="6601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593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Agricultural Revolution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End of ice age, retreat of glaciers</a:t>
            </a:r>
          </a:p>
          <a:p>
            <a:pPr lvl="1"/>
            <a:r>
              <a:rPr lang="en-US" dirty="0" smtClean="0"/>
              <a:t>Warmer, drier climate</a:t>
            </a:r>
          </a:p>
          <a:p>
            <a:r>
              <a:rPr lang="en-US" dirty="0" smtClean="0"/>
              <a:t>Invention of moldboard (9</a:t>
            </a:r>
            <a:r>
              <a:rPr lang="en-US" baseline="30000" dirty="0" smtClean="0"/>
              <a:t>th</a:t>
            </a:r>
            <a:r>
              <a:rPr lang="en-US" dirty="0" smtClean="0"/>
              <a:t> century)</a:t>
            </a:r>
          </a:p>
          <a:p>
            <a:pPr lvl="1"/>
            <a:r>
              <a:rPr lang="en-US" dirty="0" smtClean="0"/>
              <a:t>Curved blade that allows for deeper turning of soil</a:t>
            </a:r>
          </a:p>
          <a:p>
            <a:r>
              <a:rPr lang="en-US" dirty="0" smtClean="0"/>
              <a:t>Three field system</a:t>
            </a:r>
          </a:p>
          <a:p>
            <a:pPr lvl="1"/>
            <a:r>
              <a:rPr lang="en-US" dirty="0" smtClean="0"/>
              <a:t>One field fallow, one spring crop, one winter crop</a:t>
            </a:r>
          </a:p>
          <a:p>
            <a:pPr lvl="2"/>
            <a:r>
              <a:rPr lang="en-US" dirty="0" smtClean="0"/>
              <a:t>Fallow field used for grazing and restoration of nutrients using sheep manure (“Golden Hoof”)</a:t>
            </a:r>
          </a:p>
          <a:p>
            <a:r>
              <a:rPr lang="en-US" dirty="0" smtClean="0"/>
              <a:t>Mills</a:t>
            </a:r>
          </a:p>
          <a:p>
            <a:pPr lvl="1"/>
            <a:r>
              <a:rPr lang="en-US" dirty="0" smtClean="0"/>
              <a:t>Tidal mills, windmills, water mills for grinding of grain</a:t>
            </a:r>
          </a:p>
          <a:p>
            <a:pPr lvl="1"/>
            <a:r>
              <a:rPr lang="en-US" dirty="0" smtClean="0"/>
              <a:t>Owned by landed aristocracy (landlords)</a:t>
            </a:r>
          </a:p>
          <a:p>
            <a:pPr lvl="2"/>
            <a:r>
              <a:rPr lang="en-US" dirty="0" smtClean="0"/>
              <a:t>Taxed part of crop in return for using mill</a:t>
            </a:r>
          </a:p>
          <a:p>
            <a:r>
              <a:rPr lang="en-US" dirty="0" smtClean="0"/>
              <a:t>Horse collar and stirrups</a:t>
            </a:r>
          </a:p>
          <a:p>
            <a:pPr lvl="1"/>
            <a:endParaRPr lang="en-US" dirty="0"/>
          </a:p>
        </p:txBody>
      </p:sp>
      <p:pic>
        <p:nvPicPr>
          <p:cNvPr id="2050" name="Picture 2" descr="http://www.kinderzeitmaschine.de/uploads/tx_sgkzm/pflug.png"/>
          <p:cNvPicPr>
            <a:picLocks noChangeAspect="1" noChangeArrowheads="1"/>
          </p:cNvPicPr>
          <p:nvPr/>
        </p:nvPicPr>
        <p:blipFill rotWithShape="1">
          <a:blip r:embed="rId2">
            <a:extLst>
              <a:ext uri="{28A0092B-C50C-407E-A947-70E740481C1C}">
                <a14:useLocalDpi xmlns:a14="http://schemas.microsoft.com/office/drawing/2010/main" val="0"/>
              </a:ext>
            </a:extLst>
          </a:blip>
          <a:srcRect l="4016" t="32192" r="3925" b="18475"/>
          <a:stretch/>
        </p:blipFill>
        <p:spPr bwMode="auto">
          <a:xfrm>
            <a:off x="5943600" y="1132114"/>
            <a:ext cx="3211286" cy="129551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upload.wikimedia.org/wikipedia/commons/a/ac/Medieval_mill_with_overshot_wheel.png"/>
          <p:cNvPicPr>
            <a:picLocks noChangeAspect="1" noChangeArrowheads="1"/>
          </p:cNvPicPr>
          <p:nvPr/>
        </p:nvPicPr>
        <p:blipFill rotWithShape="1">
          <a:blip r:embed="rId3">
            <a:extLst>
              <a:ext uri="{28A0092B-C50C-407E-A947-70E740481C1C}">
                <a14:useLocalDpi xmlns:a14="http://schemas.microsoft.com/office/drawing/2010/main" val="0"/>
              </a:ext>
            </a:extLst>
          </a:blip>
          <a:srcRect t="13445" r="25352"/>
          <a:stretch/>
        </p:blipFill>
        <p:spPr bwMode="auto">
          <a:xfrm>
            <a:off x="6400800" y="5491529"/>
            <a:ext cx="2786743" cy="126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39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228" y="785813"/>
            <a:ext cx="8637372" cy="5081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81137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the Plague</a:t>
            </a:r>
            <a:endParaRPr lang="en-US" dirty="0"/>
          </a:p>
        </p:txBody>
      </p:sp>
      <p:sp>
        <p:nvSpPr>
          <p:cNvPr id="3" name="Content Placeholder 2"/>
          <p:cNvSpPr>
            <a:spLocks noGrp="1"/>
          </p:cNvSpPr>
          <p:nvPr>
            <p:ph idx="1"/>
          </p:nvPr>
        </p:nvSpPr>
        <p:spPr/>
        <p:txBody>
          <a:bodyPr/>
          <a:lstStyle/>
          <a:p>
            <a:r>
              <a:rPr lang="en-US" dirty="0" smtClean="0"/>
              <a:t>Town populations fell</a:t>
            </a:r>
          </a:p>
          <a:p>
            <a:r>
              <a:rPr lang="en-US" dirty="0" smtClean="0"/>
              <a:t>Trade declined, prices rose </a:t>
            </a:r>
          </a:p>
          <a:p>
            <a:r>
              <a:rPr lang="en-US" dirty="0" smtClean="0"/>
              <a:t>Serfs leave work to find better wages</a:t>
            </a:r>
          </a:p>
          <a:p>
            <a:r>
              <a:rPr lang="en-US" dirty="0" smtClean="0"/>
              <a:t>Nobles refuse to increase wages for peasants, causing peasant revolts</a:t>
            </a:r>
          </a:p>
          <a:p>
            <a:r>
              <a:rPr lang="en-US" dirty="0" smtClean="0"/>
              <a:t>Jews, witches blamed </a:t>
            </a:r>
          </a:p>
          <a:p>
            <a:r>
              <a:rPr lang="en-US" dirty="0" smtClean="0"/>
              <a:t>Church loses prestige because prayers “don’t work”</a:t>
            </a:r>
            <a:endParaRPr lang="en-US" dirty="0"/>
          </a:p>
        </p:txBody>
      </p:sp>
    </p:spTree>
    <p:extLst>
      <p:ext uri="{BB962C8B-B14F-4D97-AF65-F5344CB8AC3E}">
        <p14:creationId xmlns:p14="http://schemas.microsoft.com/office/powerpoint/2010/main" val="158669941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Decline of Noble Power</a:t>
            </a:r>
            <a:endParaRPr lang="en-US" dirty="0"/>
          </a:p>
        </p:txBody>
      </p:sp>
      <p:sp>
        <p:nvSpPr>
          <p:cNvPr id="3" name="Content Placeholder 2"/>
          <p:cNvSpPr>
            <a:spLocks noGrp="1"/>
          </p:cNvSpPr>
          <p:nvPr>
            <p:ph idx="1"/>
          </p:nvPr>
        </p:nvSpPr>
        <p:spPr/>
        <p:txBody>
          <a:bodyPr>
            <a:normAutofit/>
          </a:bodyPr>
          <a:lstStyle/>
          <a:p>
            <a:r>
              <a:rPr lang="en-US" dirty="0" smtClean="0"/>
              <a:t>Use of professional armies and new weapons (cannons and gunpowder) calls usefulness of nobility into question</a:t>
            </a:r>
          </a:p>
          <a:p>
            <a:pPr lvl="1"/>
            <a:r>
              <a:rPr lang="en-US" dirty="0" smtClean="0"/>
              <a:t>Fighting styles of nobility, castles useless</a:t>
            </a:r>
          </a:p>
          <a:p>
            <a:pPr lvl="1"/>
            <a:r>
              <a:rPr lang="en-US" dirty="0" smtClean="0"/>
              <a:t>Instead, nobility focuses on ceremonial style of life</a:t>
            </a:r>
            <a:endParaRPr lang="en-US" dirty="0" smtClean="0">
              <a:hlinkClick r:id="rId2"/>
            </a:endParaRPr>
          </a:p>
          <a:p>
            <a:pPr lvl="2"/>
            <a:r>
              <a:rPr lang="en-US" dirty="0" smtClean="0">
                <a:hlinkClick r:id="rId2"/>
              </a:rPr>
              <a:t>Tournaments</a:t>
            </a:r>
            <a:endParaRPr lang="en-US" dirty="0" smtClean="0"/>
          </a:p>
          <a:p>
            <a:pPr lvl="1"/>
            <a:r>
              <a:rPr lang="en-US" dirty="0" smtClean="0">
                <a:hlinkClick r:id="rId3"/>
              </a:rPr>
              <a:t>Chivalry</a:t>
            </a:r>
            <a:endParaRPr lang="en-US" dirty="0"/>
          </a:p>
          <a:p>
            <a:pPr lvl="2"/>
            <a:r>
              <a:rPr lang="en-US" dirty="0" smtClean="0">
                <a:hlinkClick r:id="rId4"/>
              </a:rPr>
              <a:t>Maintaining honor</a:t>
            </a:r>
            <a:endParaRPr lang="en-US" dirty="0" smtClean="0">
              <a:hlinkClick r:id="rId2"/>
            </a:endParaRPr>
          </a:p>
          <a:p>
            <a:pPr lvl="1"/>
            <a:endParaRPr lang="en-US" dirty="0" smtClean="0">
              <a:hlinkClick r:id="rId2"/>
            </a:endParaRPr>
          </a:p>
        </p:txBody>
      </p:sp>
    </p:spTree>
    <p:extLst>
      <p:ext uri="{BB962C8B-B14F-4D97-AF65-F5344CB8AC3E}">
        <p14:creationId xmlns:p14="http://schemas.microsoft.com/office/powerpoint/2010/main" val="41403127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Church Politics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Plentitude of Power</a:t>
            </a:r>
          </a:p>
          <a:p>
            <a:pPr lvl="1"/>
            <a:r>
              <a:rPr lang="en-US" dirty="0" smtClean="0"/>
              <a:t>Benefices</a:t>
            </a:r>
          </a:p>
          <a:p>
            <a:r>
              <a:rPr lang="en-US" dirty="0" smtClean="0"/>
              <a:t>Political power of the church</a:t>
            </a:r>
          </a:p>
          <a:p>
            <a:r>
              <a:rPr lang="en-US" dirty="0" smtClean="0"/>
              <a:t>Sequestering of bishops</a:t>
            </a:r>
          </a:p>
          <a:p>
            <a:r>
              <a:rPr lang="en-US" dirty="0" smtClean="0"/>
              <a:t>Boniface vs. Phil and Ed</a:t>
            </a:r>
          </a:p>
          <a:p>
            <a:pPr lvl="1"/>
            <a:r>
              <a:rPr lang="en-US" i="1" dirty="0" smtClean="0"/>
              <a:t>Clerical </a:t>
            </a:r>
            <a:r>
              <a:rPr lang="en-US" i="1" dirty="0" err="1" smtClean="0"/>
              <a:t>Laicos</a:t>
            </a:r>
            <a:r>
              <a:rPr lang="en-US" i="1" dirty="0" smtClean="0"/>
              <a:t>: </a:t>
            </a:r>
            <a:r>
              <a:rPr lang="en-US" dirty="0" smtClean="0"/>
              <a:t>no taxation of clergy</a:t>
            </a:r>
            <a:endParaRPr lang="en-US" i="1" dirty="0" smtClean="0"/>
          </a:p>
          <a:p>
            <a:pPr lvl="1"/>
            <a:r>
              <a:rPr lang="en-US" dirty="0" smtClean="0"/>
              <a:t>No court hearing or money exportation</a:t>
            </a:r>
          </a:p>
          <a:p>
            <a:r>
              <a:rPr lang="en-US" i="1" dirty="0" err="1" smtClean="0"/>
              <a:t>Unam</a:t>
            </a:r>
            <a:r>
              <a:rPr lang="en-US" i="1" dirty="0" smtClean="0"/>
              <a:t> </a:t>
            </a:r>
            <a:r>
              <a:rPr lang="en-US" i="1" dirty="0" err="1" smtClean="0"/>
              <a:t>Sanctam</a:t>
            </a:r>
            <a:r>
              <a:rPr lang="en-US" dirty="0" smtClean="0"/>
              <a:t>: temporal authority </a:t>
            </a:r>
          </a:p>
          <a:p>
            <a:pPr marL="0" indent="0">
              <a:buNone/>
            </a:pPr>
            <a:r>
              <a:rPr lang="en-US" dirty="0" smtClean="0"/>
              <a:t>subject to power of church</a:t>
            </a:r>
            <a:endParaRPr lang="en-US" i="1" dirty="0" smtClean="0"/>
          </a:p>
          <a:p>
            <a:pPr lvl="1"/>
            <a:r>
              <a:rPr lang="en-US" dirty="0" smtClean="0"/>
              <a:t>Death of Boniface</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7239000" y="990600"/>
            <a:ext cx="1752600" cy="2808383"/>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6705600" y="4038600"/>
            <a:ext cx="2297208" cy="2443163"/>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5517314" y="1600200"/>
            <a:ext cx="1664589" cy="2266950"/>
          </a:xfrm>
          <a:prstGeom prst="rect">
            <a:avLst/>
          </a:prstGeom>
          <a:noFill/>
          <a:ln w="9525">
            <a:noFill/>
            <a:miter lim="800000"/>
            <a:headEnd/>
            <a:tailEnd/>
          </a:ln>
        </p:spPr>
      </p:pic>
    </p:spTree>
    <p:extLst>
      <p:ext uri="{BB962C8B-B14F-4D97-AF65-F5344CB8AC3E}">
        <p14:creationId xmlns:p14="http://schemas.microsoft.com/office/powerpoint/2010/main" val="268209563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Avignon</a:t>
            </a:r>
            <a:endParaRPr lang="en-US" dirty="0"/>
          </a:p>
        </p:txBody>
      </p:sp>
      <p:sp>
        <p:nvSpPr>
          <p:cNvPr id="3" name="Content Placeholder 2"/>
          <p:cNvSpPr>
            <a:spLocks noGrp="1"/>
          </p:cNvSpPr>
          <p:nvPr>
            <p:ph idx="1"/>
          </p:nvPr>
        </p:nvSpPr>
        <p:spPr/>
        <p:txBody>
          <a:bodyPr/>
          <a:lstStyle/>
          <a:p>
            <a:r>
              <a:rPr lang="en-US" dirty="0" smtClean="0"/>
              <a:t>Clement V moves the papacy to Avignon (Fr.)</a:t>
            </a:r>
          </a:p>
          <a:p>
            <a:r>
              <a:rPr lang="en-US" dirty="0" err="1" smtClean="0"/>
              <a:t>Annates</a:t>
            </a:r>
            <a:r>
              <a:rPr lang="en-US" dirty="0"/>
              <a:t> </a:t>
            </a:r>
            <a:r>
              <a:rPr lang="en-US" dirty="0" smtClean="0"/>
              <a:t>(first year’s revenue) and indulgences (“pay your way out of purgatory”)</a:t>
            </a:r>
          </a:p>
          <a:p>
            <a:r>
              <a:rPr lang="en-US" dirty="0" smtClean="0"/>
              <a:t>Opposition to Avignon</a:t>
            </a:r>
            <a:endParaRPr lang="en-US" dirty="0"/>
          </a:p>
        </p:txBody>
      </p:sp>
    </p:spTree>
    <p:extLst>
      <p:ext uri="{BB962C8B-B14F-4D97-AF65-F5344CB8AC3E}">
        <p14:creationId xmlns:p14="http://schemas.microsoft.com/office/powerpoint/2010/main" val="26937497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Great Schism/</a:t>
            </a:r>
            <a:r>
              <a:rPr lang="en-US" dirty="0" err="1" smtClean="0"/>
              <a:t>Conciliar</a:t>
            </a:r>
            <a:r>
              <a:rPr lang="en-US" dirty="0" smtClean="0"/>
              <a:t> Movement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“Babylonian Captivity”</a:t>
            </a:r>
          </a:p>
          <a:p>
            <a:r>
              <a:rPr lang="en-US" dirty="0" smtClean="0"/>
              <a:t>Urban VI (It.) and Clement VII (Fr.)</a:t>
            </a:r>
          </a:p>
          <a:p>
            <a:r>
              <a:rPr lang="en-US" dirty="0" smtClean="0"/>
              <a:t>Solutions</a:t>
            </a:r>
          </a:p>
          <a:p>
            <a:pPr lvl="1"/>
            <a:r>
              <a:rPr lang="en-US" dirty="0" smtClean="0"/>
              <a:t>Cession of both</a:t>
            </a:r>
          </a:p>
          <a:p>
            <a:pPr lvl="1"/>
            <a:r>
              <a:rPr lang="en-US" dirty="0" smtClean="0"/>
              <a:t>Resignation of one</a:t>
            </a:r>
          </a:p>
          <a:p>
            <a:r>
              <a:rPr lang="en-US" dirty="0" err="1" smtClean="0"/>
              <a:t>Conciliar</a:t>
            </a:r>
            <a:r>
              <a:rPr lang="en-US" dirty="0" smtClean="0"/>
              <a:t> Theory</a:t>
            </a:r>
          </a:p>
          <a:p>
            <a:r>
              <a:rPr lang="en-US" dirty="0" smtClean="0"/>
              <a:t>Council of Pisa</a:t>
            </a:r>
          </a:p>
          <a:p>
            <a:pPr lvl="1"/>
            <a:r>
              <a:rPr lang="en-US" dirty="0" smtClean="0"/>
              <a:t>Alex V</a:t>
            </a:r>
          </a:p>
          <a:p>
            <a:r>
              <a:rPr lang="en-US" dirty="0" smtClean="0"/>
              <a:t>Council of Constance</a:t>
            </a:r>
          </a:p>
          <a:p>
            <a:pPr lvl="1"/>
            <a:r>
              <a:rPr lang="en-US" i="1" dirty="0" err="1" smtClean="0"/>
              <a:t>Sacrosancta</a:t>
            </a:r>
            <a:r>
              <a:rPr lang="en-US" dirty="0" smtClean="0"/>
              <a:t> and Martin V</a:t>
            </a:r>
            <a:endParaRPr lang="en-US" i="1" dirty="0"/>
          </a:p>
        </p:txBody>
      </p:sp>
      <p:pic>
        <p:nvPicPr>
          <p:cNvPr id="3074" name="Picture 2"/>
          <p:cNvPicPr>
            <a:picLocks noChangeAspect="1" noChangeArrowheads="1"/>
          </p:cNvPicPr>
          <p:nvPr/>
        </p:nvPicPr>
        <p:blipFill>
          <a:blip r:embed="rId2" cstate="print"/>
          <a:srcRect/>
          <a:stretch>
            <a:fillRect/>
          </a:stretch>
        </p:blipFill>
        <p:spPr bwMode="auto">
          <a:xfrm>
            <a:off x="6248400" y="1328040"/>
            <a:ext cx="1981200" cy="2786888"/>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6705600" y="3505200"/>
            <a:ext cx="2214563" cy="3000763"/>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4419600" y="2819400"/>
            <a:ext cx="1609957" cy="2400300"/>
          </a:xfrm>
          <a:prstGeom prst="rect">
            <a:avLst/>
          </a:prstGeom>
          <a:noFill/>
          <a:ln w="9525">
            <a:noFill/>
            <a:miter lim="800000"/>
            <a:headEnd/>
            <a:tailEnd/>
          </a:ln>
        </p:spPr>
      </p:pic>
    </p:spTree>
    <p:extLst>
      <p:ext uri="{BB962C8B-B14F-4D97-AF65-F5344CB8AC3E}">
        <p14:creationId xmlns:p14="http://schemas.microsoft.com/office/powerpoint/2010/main" val="302195184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 Questions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Which factor do you think was </a:t>
            </a:r>
            <a:r>
              <a:rPr lang="en-US" i="1" dirty="0" smtClean="0"/>
              <a:t>most</a:t>
            </a:r>
            <a:r>
              <a:rPr lang="en-US" dirty="0" smtClean="0"/>
              <a:t> important in leading to the end of the middle ages and the beginning of the modern era? Why?</a:t>
            </a:r>
          </a:p>
          <a:p>
            <a:pPr marL="0" indent="0">
              <a:buNone/>
            </a:pPr>
            <a:endParaRPr lang="en-US" dirty="0"/>
          </a:p>
        </p:txBody>
      </p:sp>
    </p:spTree>
    <p:extLst>
      <p:ext uri="{BB962C8B-B14F-4D97-AF65-F5344CB8AC3E}">
        <p14:creationId xmlns:p14="http://schemas.microsoft.com/office/powerpoint/2010/main" val="3514064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http://media-cache-ak0.pinimg.com/originals/12/c9/e5/12c9e51d9d09bdcb0c031b589c1a65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09" y="0"/>
            <a:ext cx="911669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7742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oudy Stout" panose="0202090407030B020401" pitchFamily="18" charset="0"/>
              </a:rPr>
              <a:t>The Church</a:t>
            </a:r>
            <a:endParaRPr lang="en-US" dirty="0">
              <a:latin typeface="Goudy Stout" panose="0202090407030B020401" pitchFamily="18" charset="0"/>
            </a:endParaRPr>
          </a:p>
        </p:txBody>
      </p:sp>
      <p:sp>
        <p:nvSpPr>
          <p:cNvPr id="3" name="Content Placeholder 2"/>
          <p:cNvSpPr>
            <a:spLocks noGrp="1"/>
          </p:cNvSpPr>
          <p:nvPr>
            <p:ph idx="1"/>
          </p:nvPr>
        </p:nvSpPr>
        <p:spPr>
          <a:xfrm>
            <a:off x="152400" y="1295400"/>
            <a:ext cx="8763000" cy="5410200"/>
          </a:xfrm>
        </p:spPr>
        <p:txBody>
          <a:bodyPr>
            <a:normAutofit fontScale="85000" lnSpcReduction="20000"/>
          </a:bodyPr>
          <a:lstStyle/>
          <a:p>
            <a:r>
              <a:rPr lang="en-US" dirty="0" smtClean="0"/>
              <a:t>Church as only solid organization in medieval Europe during early Middle Ages</a:t>
            </a:r>
          </a:p>
          <a:p>
            <a:pPr lvl="1"/>
            <a:r>
              <a:rPr lang="en-US" dirty="0" smtClean="0"/>
              <a:t>Copied governmental hierarchy of Roman Empire</a:t>
            </a:r>
          </a:p>
          <a:p>
            <a:pPr lvl="2"/>
            <a:r>
              <a:rPr lang="en-US" dirty="0" smtClean="0"/>
              <a:t>Pope</a:t>
            </a:r>
          </a:p>
          <a:p>
            <a:pPr lvl="3"/>
            <a:r>
              <a:rPr lang="en-US" dirty="0" smtClean="0"/>
              <a:t>Sometimes appointed bishops, often held by local lords</a:t>
            </a:r>
          </a:p>
          <a:p>
            <a:pPr lvl="3"/>
            <a:r>
              <a:rPr lang="en-US" dirty="0" smtClean="0"/>
              <a:t>Regulated doctrine, defeat heresies</a:t>
            </a:r>
          </a:p>
          <a:p>
            <a:pPr lvl="3"/>
            <a:r>
              <a:rPr lang="en-US" dirty="0" smtClean="0"/>
              <a:t>Sponsored missionary activity</a:t>
            </a:r>
          </a:p>
          <a:p>
            <a:pPr lvl="2"/>
            <a:r>
              <a:rPr lang="en-US" dirty="0" smtClean="0"/>
              <a:t>Bishop</a:t>
            </a:r>
          </a:p>
          <a:p>
            <a:pPr lvl="2"/>
            <a:r>
              <a:rPr lang="en-US" dirty="0" smtClean="0"/>
              <a:t>Priest</a:t>
            </a:r>
          </a:p>
          <a:p>
            <a:r>
              <a:rPr lang="en-US" dirty="0" smtClean="0"/>
              <a:t>Establishment of monasteries</a:t>
            </a:r>
          </a:p>
          <a:p>
            <a:pPr lvl="1"/>
            <a:r>
              <a:rPr lang="en-US" dirty="0" smtClean="0"/>
              <a:t>Discipline intense spirituality of Christians</a:t>
            </a:r>
          </a:p>
          <a:p>
            <a:pPr lvl="1"/>
            <a:r>
              <a:rPr lang="en-US" dirty="0" smtClean="0"/>
              <a:t>Devotion of prayer and religious discipline to escape material life</a:t>
            </a:r>
          </a:p>
          <a:p>
            <a:pPr lvl="2"/>
            <a:r>
              <a:rPr lang="en-US" dirty="0" err="1" smtClean="0"/>
              <a:t>Benedectines</a:t>
            </a:r>
            <a:r>
              <a:rPr lang="en-US" dirty="0" smtClean="0"/>
              <a:t> and Franciscans</a:t>
            </a:r>
          </a:p>
          <a:p>
            <a:pPr lvl="1"/>
            <a:r>
              <a:rPr lang="en-US" dirty="0" smtClean="0"/>
              <a:t>Promotion of Christian unity, examples of holy life</a:t>
            </a:r>
          </a:p>
          <a:p>
            <a:pPr lvl="1"/>
            <a:r>
              <a:rPr lang="en-US" dirty="0" smtClean="0"/>
              <a:t>Many help improve cultivation of land, education, and literacy</a:t>
            </a:r>
          </a:p>
          <a:p>
            <a:pPr lvl="1"/>
            <a:endParaRPr lang="en-US" dirty="0"/>
          </a:p>
        </p:txBody>
      </p:sp>
    </p:spTree>
    <p:extLst>
      <p:ext uri="{BB962C8B-B14F-4D97-AF65-F5344CB8AC3E}">
        <p14:creationId xmlns:p14="http://schemas.microsoft.com/office/powerpoint/2010/main" val="447093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Carolingians</a:t>
            </a:r>
            <a:endParaRPr lang="en-US" dirty="0"/>
          </a:p>
        </p:txBody>
      </p:sp>
      <p:sp>
        <p:nvSpPr>
          <p:cNvPr id="3" name="Content Placeholder 2"/>
          <p:cNvSpPr>
            <a:spLocks noGrp="1"/>
          </p:cNvSpPr>
          <p:nvPr>
            <p:ph idx="1"/>
          </p:nvPr>
        </p:nvSpPr>
        <p:spPr/>
        <p:txBody>
          <a:bodyPr/>
          <a:lstStyle/>
          <a:p>
            <a:r>
              <a:rPr lang="en-US" dirty="0" smtClean="0"/>
              <a:t>Grow out of royal house of Franks (8</a:t>
            </a:r>
            <a:r>
              <a:rPr lang="en-US" baseline="30000" dirty="0" smtClean="0"/>
              <a:t>th</a:t>
            </a:r>
            <a:r>
              <a:rPr lang="en-US" dirty="0" smtClean="0"/>
              <a:t> c)</a:t>
            </a:r>
          </a:p>
          <a:p>
            <a:r>
              <a:rPr lang="en-US" dirty="0" smtClean="0"/>
              <a:t>Based in northern France, Belgium, western Germany</a:t>
            </a:r>
          </a:p>
          <a:p>
            <a:r>
              <a:rPr lang="en-US" dirty="0" smtClean="0"/>
              <a:t>Early ruler, Charles Martel, beats Muslims in Tours (732)</a:t>
            </a:r>
          </a:p>
          <a:p>
            <a:pPr lvl="1"/>
            <a:r>
              <a:rPr lang="en-US" dirty="0" smtClean="0"/>
              <a:t>Helps contain Muslims to Spain</a:t>
            </a:r>
            <a:endParaRPr lang="en-US" dirty="0"/>
          </a:p>
        </p:txBody>
      </p:sp>
    </p:spTree>
    <p:extLst>
      <p:ext uri="{BB962C8B-B14F-4D97-AF65-F5344CB8AC3E}">
        <p14:creationId xmlns:p14="http://schemas.microsoft.com/office/powerpoint/2010/main" val="257860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Charlemagne</a:t>
            </a:r>
            <a:endParaRPr lang="en-US" dirty="0"/>
          </a:p>
        </p:txBody>
      </p:sp>
      <p:sp>
        <p:nvSpPr>
          <p:cNvPr id="3" name="Content Placeholder 2"/>
          <p:cNvSpPr>
            <a:spLocks noGrp="1"/>
          </p:cNvSpPr>
          <p:nvPr>
            <p:ph idx="1"/>
          </p:nvPr>
        </p:nvSpPr>
        <p:spPr/>
        <p:txBody>
          <a:bodyPr/>
          <a:lstStyle/>
          <a:p>
            <a:r>
              <a:rPr lang="en-US" dirty="0" smtClean="0"/>
              <a:t>Establishes empire in France and Germany (r. c. 800-814)</a:t>
            </a:r>
          </a:p>
          <a:p>
            <a:r>
              <a:rPr lang="en-US" dirty="0" smtClean="0"/>
              <a:t>Helps restore church-based education, causing intellectualism to slowly revive</a:t>
            </a:r>
          </a:p>
          <a:p>
            <a:r>
              <a:rPr lang="en-US" dirty="0" smtClean="0"/>
              <a:t>After his death, empire split into three parts </a:t>
            </a:r>
          </a:p>
          <a:p>
            <a:pPr lvl="1"/>
            <a:r>
              <a:rPr lang="en-US" dirty="0" smtClean="0"/>
              <a:t>Roughly modern-day France, Germany, Low Countries/Switzerland/n. Italy</a:t>
            </a:r>
          </a:p>
          <a:p>
            <a:pPr lvl="1"/>
            <a:endParaRPr lang="en-US" dirty="0"/>
          </a:p>
        </p:txBody>
      </p:sp>
    </p:spTree>
    <p:extLst>
      <p:ext uri="{BB962C8B-B14F-4D97-AF65-F5344CB8AC3E}">
        <p14:creationId xmlns:p14="http://schemas.microsoft.com/office/powerpoint/2010/main" val="726548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2914</Words>
  <Application>Microsoft Office PowerPoint</Application>
  <PresentationFormat>On-screen Show (4:3)</PresentationFormat>
  <Paragraphs>405</Paragraphs>
  <Slides>56</Slides>
  <Notes>0</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Medieval Europe</vt:lpstr>
      <vt:lpstr>Module 1: Development of the West</vt:lpstr>
      <vt:lpstr>THE DARK AGES</vt:lpstr>
      <vt:lpstr>Manorial System</vt:lpstr>
      <vt:lpstr>Agricultural Revolution</vt:lpstr>
      <vt:lpstr>PowerPoint Presentation</vt:lpstr>
      <vt:lpstr>The Church</vt:lpstr>
      <vt:lpstr>The Carolingians</vt:lpstr>
      <vt:lpstr>Charlemagne</vt:lpstr>
      <vt:lpstr>Politics post-Charlemagne</vt:lpstr>
      <vt:lpstr>Holy (?) Roman (?) Empire (?)</vt:lpstr>
      <vt:lpstr>From Agriculture to Urbanization</vt:lpstr>
      <vt:lpstr>Feudalism</vt:lpstr>
      <vt:lpstr>PowerPoint Presentation</vt:lpstr>
      <vt:lpstr>Europe under Feudalism</vt:lpstr>
      <vt:lpstr>Limited Government</vt:lpstr>
      <vt:lpstr>Expansionism</vt:lpstr>
      <vt:lpstr>Religious Reform</vt:lpstr>
      <vt:lpstr>Reflection Questions</vt:lpstr>
      <vt:lpstr>Module 2: Western Culture in Middle Age Europe</vt:lpstr>
      <vt:lpstr>Faith and Reason</vt:lpstr>
      <vt:lpstr>Popular Religion</vt:lpstr>
      <vt:lpstr>Art, Architecture, and Literature</vt:lpstr>
      <vt:lpstr>Medieval Art and Architecture</vt:lpstr>
      <vt:lpstr>Romanesque</vt:lpstr>
      <vt:lpstr>Gothic Architecture</vt:lpstr>
      <vt:lpstr>Medieval Art</vt:lpstr>
      <vt:lpstr>Reflection Questions</vt:lpstr>
      <vt:lpstr>Module 3: Medieval Economics and Society</vt:lpstr>
      <vt:lpstr>Rural Life</vt:lpstr>
      <vt:lpstr>Trade</vt:lpstr>
      <vt:lpstr>Guilds</vt:lpstr>
      <vt:lpstr>Guilds</vt:lpstr>
      <vt:lpstr>Guilds</vt:lpstr>
      <vt:lpstr>PowerPoint Presentation</vt:lpstr>
      <vt:lpstr>PowerPoint Presentation</vt:lpstr>
      <vt:lpstr>PowerPoint Presentation</vt:lpstr>
      <vt:lpstr>Manufacturing and Commercialism</vt:lpstr>
      <vt:lpstr>Women</vt:lpstr>
      <vt:lpstr>Reflection Questions</vt:lpstr>
      <vt:lpstr>Module 4: Decline of Medieval Europe and the Advent of the Modern Era</vt:lpstr>
      <vt:lpstr>Outline of the War</vt:lpstr>
      <vt:lpstr>Effects of the War</vt:lpstr>
      <vt:lpstr>Effects of the War</vt:lpstr>
      <vt:lpstr>The Black Death</vt:lpstr>
      <vt:lpstr>How the Plague Spread</vt:lpstr>
      <vt:lpstr>PowerPoint Presentation</vt:lpstr>
      <vt:lpstr>Symptoms and Remedies</vt:lpstr>
      <vt:lpstr>PowerPoint Presentation</vt:lpstr>
      <vt:lpstr>PowerPoint Presentation</vt:lpstr>
      <vt:lpstr>Effects of the Plague</vt:lpstr>
      <vt:lpstr>Decline of Noble Power</vt:lpstr>
      <vt:lpstr>Church Politics</vt:lpstr>
      <vt:lpstr>Avignon</vt:lpstr>
      <vt:lpstr>The Great Schism/Conciliar Movement</vt:lpstr>
      <vt:lpstr>Reflection Questions</vt:lpstr>
    </vt:vector>
  </TitlesOfParts>
  <Company>Guilford County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Medieval Europe</dc:title>
  <dc:creator>Kiste, Andrew</dc:creator>
  <cp:lastModifiedBy>Kiste, Andrew</cp:lastModifiedBy>
  <cp:revision>1</cp:revision>
  <dcterms:created xsi:type="dcterms:W3CDTF">2014-11-03T12:56:33Z</dcterms:created>
  <dcterms:modified xsi:type="dcterms:W3CDTF">2014-11-03T12:57:34Z</dcterms:modified>
</cp:coreProperties>
</file>