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5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0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7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1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1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5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1045-956A-CE4C-B0D4-8B90FC500BF0}" type="datetimeFigureOut">
              <a:rPr lang="en-US" smtClean="0"/>
              <a:t>11/1/15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6962-121F-AE42-8D58-EE7AAF94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Reformation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9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John Calvin (1509-1564), born in France</a:t>
            </a:r>
          </a:p>
          <a:p>
            <a:pPr lvl="1"/>
            <a:r>
              <a:rPr lang="en-US" dirty="0" smtClean="0"/>
              <a:t>Received benefice at age 12</a:t>
            </a:r>
          </a:p>
          <a:p>
            <a:pPr lvl="1"/>
            <a:r>
              <a:rPr lang="en-US" dirty="0" smtClean="0"/>
              <a:t>Writes theology saying God’s will as sovereign over all creation and mankind conforming to it</a:t>
            </a:r>
          </a:p>
          <a:p>
            <a:pPr lvl="1"/>
            <a:r>
              <a:rPr lang="en-US" dirty="0" smtClean="0"/>
              <a:t>Transforming society to live life externally as professed to liver internally</a:t>
            </a:r>
            <a:endParaRPr lang="en-US" dirty="0" smtClean="0"/>
          </a:p>
          <a:p>
            <a:r>
              <a:rPr lang="en-US" dirty="0" smtClean="0"/>
              <a:t>Predestination</a:t>
            </a:r>
          </a:p>
          <a:p>
            <a:pPr lvl="1"/>
            <a:r>
              <a:rPr lang="en-US" dirty="0" smtClean="0"/>
              <a:t>The elect</a:t>
            </a:r>
          </a:p>
          <a:p>
            <a:pPr lvl="2"/>
            <a:r>
              <a:rPr lang="en-US" dirty="0" smtClean="0"/>
              <a:t>People should live in God-pleasing way if truly “the elect”</a:t>
            </a:r>
            <a:endParaRPr lang="en-US" dirty="0" smtClean="0"/>
          </a:p>
          <a:p>
            <a:r>
              <a:rPr lang="en-US" dirty="0" smtClean="0"/>
              <a:t>Protestant Geneva</a:t>
            </a:r>
          </a:p>
          <a:p>
            <a:pPr lvl="1"/>
            <a:r>
              <a:rPr lang="en-US" dirty="0" smtClean="0"/>
              <a:t>Revolt against prince-bishop</a:t>
            </a:r>
          </a:p>
          <a:p>
            <a:pPr lvl="1"/>
            <a:r>
              <a:rPr lang="en-US" dirty="0" smtClean="0"/>
              <a:t>Vote to remove Mass and practices, adopting reformation in 1536</a:t>
            </a:r>
          </a:p>
          <a:p>
            <a:pPr lvl="1"/>
            <a:r>
              <a:rPr lang="en-US" dirty="0" smtClean="0"/>
              <a:t>Calvin invited in 1540</a:t>
            </a:r>
          </a:p>
          <a:p>
            <a:pPr lvl="1"/>
            <a:r>
              <a:rPr lang="en-US" dirty="0" smtClean="0"/>
              <a:t>Church organized into 4 offices: pastors, teachers, elders, deacons</a:t>
            </a:r>
          </a:p>
          <a:p>
            <a:pPr lvl="1"/>
            <a:r>
              <a:rPr lang="en-US" dirty="0" smtClean="0"/>
              <a:t>Becomes home to thousands of protestants fleeing France, England, Scotland</a:t>
            </a:r>
          </a:p>
          <a:p>
            <a:pPr lvl="1"/>
            <a:r>
              <a:rPr lang="en-US" dirty="0" smtClean="0"/>
              <a:t>Women’s Paradise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1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Henry VIII</a:t>
            </a:r>
          </a:p>
          <a:p>
            <a:pPr lvl="1"/>
            <a:r>
              <a:rPr lang="en-US" dirty="0" smtClean="0"/>
              <a:t>Opposes Lutheranism, “Defender of the Faith (Leo X)”</a:t>
            </a:r>
          </a:p>
          <a:p>
            <a:pPr lvl="1"/>
            <a:r>
              <a:rPr lang="en-US" dirty="0" smtClean="0"/>
              <a:t>Unhappy marriage to Catherine of Aragon</a:t>
            </a:r>
          </a:p>
          <a:p>
            <a:pPr lvl="2"/>
            <a:r>
              <a:rPr lang="en-US" dirty="0" smtClean="0"/>
              <a:t>Mary and miscarriages</a:t>
            </a:r>
          </a:p>
          <a:p>
            <a:pPr lvl="2"/>
            <a:r>
              <a:rPr lang="en-US" dirty="0" smtClean="0"/>
              <a:t>After death of previous husband Arthur, pope grants marriage of Catherine to Henry</a:t>
            </a:r>
          </a:p>
          <a:p>
            <a:pPr lvl="1"/>
            <a:r>
              <a:rPr lang="en-US" dirty="0" smtClean="0"/>
              <a:t>Falls in love with Anne Boleyn in 1527</a:t>
            </a:r>
          </a:p>
          <a:p>
            <a:pPr lvl="2"/>
            <a:r>
              <a:rPr lang="en-US" dirty="0" smtClean="0"/>
              <a:t>Pope will not annul marriage</a:t>
            </a:r>
          </a:p>
          <a:p>
            <a:pPr lvl="2"/>
            <a:r>
              <a:rPr lang="en-US" dirty="0" smtClean="0"/>
              <a:t>Advisors encourage Henry to declare himself supreme head of Christendom in England</a:t>
            </a:r>
          </a:p>
          <a:p>
            <a:r>
              <a:rPr lang="en-US" dirty="0" smtClean="0"/>
              <a:t>Reformation Parliament</a:t>
            </a:r>
          </a:p>
          <a:p>
            <a:pPr lvl="1"/>
            <a:r>
              <a:rPr lang="en-US" dirty="0" smtClean="0"/>
              <a:t>Reigns over clergy</a:t>
            </a:r>
          </a:p>
          <a:p>
            <a:pPr lvl="1"/>
            <a:r>
              <a:rPr lang="en-US" dirty="0" smtClean="0"/>
              <a:t>Monarch must consult parliament over any religious changes</a:t>
            </a:r>
          </a:p>
          <a:p>
            <a:pPr lvl="1"/>
            <a:r>
              <a:rPr lang="en-US" dirty="0" smtClean="0"/>
              <a:t>Act of Supremacy (1534)</a:t>
            </a:r>
          </a:p>
          <a:p>
            <a:r>
              <a:rPr lang="en-US" dirty="0" smtClean="0"/>
              <a:t>Wives</a:t>
            </a:r>
          </a:p>
          <a:p>
            <a:pPr lvl="1"/>
            <a:r>
              <a:rPr lang="en-US" dirty="0" smtClean="0"/>
              <a:t>Anne Boleyn (Liz I), treason/adultery</a:t>
            </a:r>
          </a:p>
          <a:p>
            <a:pPr lvl="1"/>
            <a:r>
              <a:rPr lang="en-US" dirty="0" smtClean="0"/>
              <a:t>Jane Seymour (Ed VI) dies in childbirth</a:t>
            </a:r>
          </a:p>
          <a:p>
            <a:pPr lvl="1"/>
            <a:r>
              <a:rPr lang="en-US" dirty="0" smtClean="0"/>
              <a:t>Anne of Cleves, annulment</a:t>
            </a:r>
          </a:p>
          <a:p>
            <a:pPr lvl="1"/>
            <a:r>
              <a:rPr lang="en-US" dirty="0" smtClean="0"/>
              <a:t>Catherine Howard, adultery</a:t>
            </a:r>
          </a:p>
          <a:p>
            <a:pPr lvl="1"/>
            <a:r>
              <a:rPr lang="en-US" dirty="0" smtClean="0"/>
              <a:t>Catherine Parr outlives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1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Changes to the Church</a:t>
            </a:r>
          </a:p>
          <a:p>
            <a:pPr lvl="1"/>
            <a:r>
              <a:rPr lang="en-US" dirty="0" smtClean="0"/>
              <a:t>English Bibles instead of Latin</a:t>
            </a:r>
          </a:p>
          <a:p>
            <a:pPr lvl="1"/>
            <a:r>
              <a:rPr lang="en-US" dirty="0" smtClean="0"/>
              <a:t>Ten Articles, mild concessions to protestants</a:t>
            </a:r>
          </a:p>
          <a:p>
            <a:pPr lvl="1"/>
            <a:r>
              <a:rPr lang="en-US" dirty="0" smtClean="0"/>
              <a:t>Forbade clergy to marry</a:t>
            </a:r>
          </a:p>
          <a:p>
            <a:pPr lvl="1"/>
            <a:r>
              <a:rPr lang="en-US" dirty="0" smtClean="0"/>
              <a:t>Six Articles of 1539</a:t>
            </a:r>
          </a:p>
          <a:p>
            <a:pPr lvl="2"/>
            <a:r>
              <a:rPr lang="en-US" dirty="0" smtClean="0"/>
              <a:t>Reaffirmed substantiation, denied cup to laity, celibate vows, private Masses, oral confession</a:t>
            </a:r>
          </a:p>
          <a:p>
            <a:r>
              <a:rPr lang="en-US" dirty="0" smtClean="0"/>
              <a:t>Edward VI (r. 1547-1553)</a:t>
            </a:r>
          </a:p>
          <a:p>
            <a:pPr lvl="1"/>
            <a:r>
              <a:rPr lang="en-US" dirty="0" smtClean="0"/>
              <a:t>Six Articles and laws against Protestants repealed, clerical marriage and lay cup repealed</a:t>
            </a:r>
          </a:p>
          <a:p>
            <a:pPr lvl="1"/>
            <a:r>
              <a:rPr lang="en-US" dirty="0" smtClean="0"/>
              <a:t>Justification by faith, supremacy of Scripture, denied transubstantiation, two sacraments</a:t>
            </a:r>
          </a:p>
          <a:p>
            <a:r>
              <a:rPr lang="en-US" dirty="0" smtClean="0"/>
              <a:t>Mary I (r. 1553-1558)</a:t>
            </a:r>
          </a:p>
          <a:p>
            <a:pPr lvl="1"/>
            <a:r>
              <a:rPr lang="en-US" dirty="0" smtClean="0"/>
              <a:t>Restored Catholic doctrine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0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and Counter-Reformations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religious orders in 1500s to address Catholic issues</a:t>
            </a:r>
          </a:p>
          <a:p>
            <a:pPr lvl="1"/>
            <a:r>
              <a:rPr lang="en-US" dirty="0" err="1" smtClean="0"/>
              <a:t>Theatines</a:t>
            </a:r>
            <a:r>
              <a:rPr lang="en-US" dirty="0" smtClean="0"/>
              <a:t> (1524) to groom devout, and reform-minded leaders into church hierarchy</a:t>
            </a:r>
          </a:p>
          <a:p>
            <a:pPr lvl="1"/>
            <a:r>
              <a:rPr lang="en-US" dirty="0" err="1" smtClean="0"/>
              <a:t>Ursulines</a:t>
            </a:r>
            <a:r>
              <a:rPr lang="en-US" dirty="0" smtClean="0"/>
              <a:t> (1535) to train women and girls, provide education of all social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9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and Counter-Reformations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Ignatius of Loyola</a:t>
            </a:r>
          </a:p>
          <a:p>
            <a:pPr lvl="1"/>
            <a:r>
              <a:rPr lang="en-US" dirty="0" smtClean="0"/>
              <a:t>Establishes Society of Jesus (Jesuits), 1530s</a:t>
            </a:r>
          </a:p>
          <a:p>
            <a:pPr lvl="1"/>
            <a:r>
              <a:rPr lang="en-US" dirty="0" smtClean="0"/>
              <a:t>Inspired by self-sacrifice of the saints</a:t>
            </a:r>
          </a:p>
          <a:p>
            <a:pPr lvl="1"/>
            <a:r>
              <a:rPr lang="en-US" i="1" dirty="0" smtClean="0"/>
              <a:t>Spiritual Exercises</a:t>
            </a:r>
            <a:endParaRPr lang="en-US" dirty="0" smtClean="0"/>
          </a:p>
          <a:p>
            <a:pPr lvl="2"/>
            <a:r>
              <a:rPr lang="en-US" dirty="0" smtClean="0"/>
              <a:t>Religious and moral self-discipline</a:t>
            </a:r>
          </a:p>
          <a:p>
            <a:pPr lvl="2"/>
            <a:r>
              <a:rPr lang="en-US" dirty="0" smtClean="0"/>
              <a:t>Self-mastery over one’s feelings</a:t>
            </a:r>
          </a:p>
          <a:p>
            <a:pPr lvl="2"/>
            <a:r>
              <a:rPr lang="en-US" dirty="0" smtClean="0"/>
              <a:t>Person could shape own behavior through study and practice</a:t>
            </a:r>
          </a:p>
          <a:p>
            <a:pPr lvl="2"/>
            <a:r>
              <a:rPr lang="en-US" dirty="0" smtClean="0"/>
              <a:t>Good Catholics deny themselves and submit to Catholic authority</a:t>
            </a:r>
          </a:p>
          <a:p>
            <a:pPr lvl="2"/>
            <a:r>
              <a:rPr lang="en-US" dirty="0" smtClean="0"/>
              <a:t>Loyalty to the church’s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09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of Trent (1545-1563)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Pope Paul III calls council to reassert doctrine</a:t>
            </a:r>
          </a:p>
          <a:p>
            <a:pPr lvl="1"/>
            <a:r>
              <a:rPr lang="en-US" dirty="0" smtClean="0"/>
              <a:t>Appoints reform commission chaired by Caspar </a:t>
            </a:r>
            <a:r>
              <a:rPr lang="en-US" dirty="0" err="1" smtClean="0"/>
              <a:t>Contarini</a:t>
            </a:r>
            <a:r>
              <a:rPr lang="en-US" dirty="0" smtClean="0"/>
              <a:t> (1537)</a:t>
            </a:r>
          </a:p>
          <a:p>
            <a:pPr lvl="2"/>
            <a:r>
              <a:rPr lang="en-US" dirty="0" smtClean="0"/>
              <a:t>Report extremely critical of fiscal practices and simony of pope that church tries to censor, Protestants use as justification</a:t>
            </a:r>
          </a:p>
          <a:p>
            <a:r>
              <a:rPr lang="en-US" dirty="0" smtClean="0"/>
              <a:t>Paul enacts Council of Trent in 1545</a:t>
            </a:r>
          </a:p>
          <a:p>
            <a:pPr lvl="1"/>
            <a:r>
              <a:rPr lang="en-US" dirty="0" smtClean="0"/>
              <a:t>Reforms: internal church discipline, curtail benefices, force bishops to live in dioceses, new rules force bishops to preach and be visible, visiting parishes, priests educated, celibate</a:t>
            </a:r>
          </a:p>
          <a:p>
            <a:pPr lvl="1"/>
            <a:r>
              <a:rPr lang="en-US" dirty="0" smtClean="0"/>
              <a:t>Reassert role of works, authority of tradition, seven sacraments, transubstantiation, withholding of cup, celibacy, purgatory, veneration of saints, indulgences</a:t>
            </a:r>
          </a:p>
          <a:p>
            <a:r>
              <a:rPr lang="en-US" dirty="0" smtClean="0"/>
              <a:t>Many rulers who were sympathetic to church initially hesitant until pope explains reforms are just religious in nature</a:t>
            </a:r>
          </a:p>
        </p:txBody>
      </p:sp>
    </p:spTree>
    <p:extLst>
      <p:ext uri="{BB962C8B-B14F-4D97-AF65-F5344CB8AC3E}">
        <p14:creationId xmlns:p14="http://schemas.microsoft.com/office/powerpoint/2010/main" val="212080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6" y="1600200"/>
            <a:ext cx="8502724" cy="51174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“Protestant”</a:t>
            </a:r>
          </a:p>
          <a:p>
            <a:pPr lvl="1"/>
            <a:r>
              <a:rPr lang="en-US" dirty="0" smtClean="0"/>
              <a:t>Power of church </a:t>
            </a:r>
          </a:p>
          <a:p>
            <a:pPr lvl="1"/>
            <a:r>
              <a:rPr lang="en-US" dirty="0" smtClean="0"/>
              <a:t>Guilds against governmental authority</a:t>
            </a:r>
          </a:p>
          <a:p>
            <a:pPr lvl="1"/>
            <a:r>
              <a:rPr lang="en-US" dirty="0" smtClean="0"/>
              <a:t>Individuals bullied/pushed around by distant authority</a:t>
            </a:r>
          </a:p>
          <a:p>
            <a:pPr lvl="1"/>
            <a:r>
              <a:rPr lang="en-US" dirty="0" smtClean="0"/>
              <a:t>Peasants wanting political and economic liberation</a:t>
            </a:r>
          </a:p>
          <a:p>
            <a:r>
              <a:rPr lang="en-US" dirty="0" smtClean="0"/>
              <a:t>Anti-Church</a:t>
            </a:r>
          </a:p>
          <a:p>
            <a:pPr lvl="1"/>
            <a:r>
              <a:rPr lang="en-US" dirty="0" smtClean="0"/>
              <a:t>Ceased to be foundation for piety</a:t>
            </a:r>
          </a:p>
          <a:p>
            <a:pPr lvl="1"/>
            <a:r>
              <a:rPr lang="en-US" dirty="0" smtClean="0"/>
              <a:t>Urban laity more aware of surrounding rulers, travel widely, use of printing press increased literacy</a:t>
            </a:r>
          </a:p>
          <a:p>
            <a:pPr lvl="1"/>
            <a:r>
              <a:rPr lang="en-US" dirty="0" smtClean="0"/>
              <a:t>New religious movements </a:t>
            </a:r>
          </a:p>
          <a:p>
            <a:pPr lvl="2"/>
            <a:r>
              <a:rPr lang="en-US" dirty="0" smtClean="0"/>
              <a:t>Imitation of Jesus, apostolic poverty, love, self-sacrifice, egalitarianism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Devotion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Brothers of the Common Life </a:t>
            </a:r>
          </a:p>
          <a:p>
            <a:pPr lvl="1"/>
            <a:r>
              <a:rPr lang="en-US" dirty="0" smtClean="0"/>
              <a:t>Establish leaders fostering religious life outside formal church offices</a:t>
            </a:r>
          </a:p>
          <a:p>
            <a:pPr lvl="1"/>
            <a:r>
              <a:rPr lang="en-US" dirty="0" smtClean="0"/>
              <a:t>Individual piety</a:t>
            </a:r>
          </a:p>
          <a:p>
            <a:pPr lvl="1"/>
            <a:r>
              <a:rPr lang="en-US" dirty="0" smtClean="0"/>
              <a:t>Practical religion</a:t>
            </a:r>
          </a:p>
          <a:p>
            <a:pPr lvl="1"/>
            <a:r>
              <a:rPr lang="en-US" dirty="0" smtClean="0"/>
              <a:t>Erasmus </a:t>
            </a:r>
          </a:p>
          <a:p>
            <a:pPr lvl="1"/>
            <a:r>
              <a:rPr lang="en-US" dirty="0" err="1" smtClean="0"/>
              <a:t>Protestant+humanism</a:t>
            </a:r>
            <a:r>
              <a:rPr lang="en-US" dirty="0" smtClean="0"/>
              <a:t>=Reformation</a:t>
            </a:r>
          </a:p>
          <a:p>
            <a:pPr lvl="1"/>
            <a:r>
              <a:rPr lang="en-US" dirty="0" smtClean="0"/>
              <a:t>Individual religion, hostile to sacraments and papal authority</a:t>
            </a:r>
          </a:p>
          <a:p>
            <a:pPr lvl="1"/>
            <a:r>
              <a:rPr lang="en-US" dirty="0" smtClean="0"/>
              <a:t>Vernacular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3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Regional identity leads to nationalism</a:t>
            </a:r>
          </a:p>
          <a:p>
            <a:r>
              <a:rPr lang="en-US" dirty="0" smtClean="0"/>
              <a:t>Benefice</a:t>
            </a:r>
          </a:p>
          <a:p>
            <a:pPr lvl="1"/>
            <a:r>
              <a:rPr lang="en-US" dirty="0" smtClean="0"/>
              <a:t>Threatens lay spirituality</a:t>
            </a:r>
          </a:p>
          <a:p>
            <a:r>
              <a:rPr lang="en-US" dirty="0" smtClean="0"/>
              <a:t>Complaints of maladministration, </a:t>
            </a:r>
            <a:r>
              <a:rPr lang="en-US" dirty="0" err="1" smtClean="0"/>
              <a:t>concubinage</a:t>
            </a:r>
            <a:r>
              <a:rPr lang="en-US" dirty="0" smtClean="0"/>
              <a:t>, financial greed of clergy</a:t>
            </a:r>
          </a:p>
          <a:p>
            <a:r>
              <a:rPr lang="en-US" dirty="0" smtClean="0"/>
              <a:t>Indulgences</a:t>
            </a:r>
          </a:p>
          <a:p>
            <a:pPr lvl="1"/>
            <a:r>
              <a:rPr lang="en-US" dirty="0" smtClean="0"/>
              <a:t>Regional leaders encourage for their “cut”</a:t>
            </a:r>
          </a:p>
          <a:p>
            <a:r>
              <a:rPr lang="en-US" dirty="0" smtClean="0"/>
              <a:t>Dissolution of monasteries and confiscation of property</a:t>
            </a:r>
          </a:p>
          <a:p>
            <a:r>
              <a:rPr lang="en-US" dirty="0" smtClean="0"/>
              <a:t>Political vs. Religious</a:t>
            </a:r>
          </a:p>
          <a:p>
            <a:pPr lvl="1"/>
            <a:r>
              <a:rPr lang="en-US" dirty="0" smtClean="0"/>
              <a:t>Churches as asylums, free from secular justice and taxes</a:t>
            </a:r>
          </a:p>
          <a:p>
            <a:pPr lvl="1"/>
            <a:r>
              <a:rPr lang="en-US" dirty="0" smtClean="0"/>
              <a:t>Clergy exempt from military service, labor,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Immune to civil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5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Personal background</a:t>
            </a:r>
          </a:p>
          <a:p>
            <a:pPr lvl="1"/>
            <a:r>
              <a:rPr lang="en-US" dirty="0" smtClean="0"/>
              <a:t>Trained in St. Augustine monastery</a:t>
            </a:r>
          </a:p>
          <a:p>
            <a:pPr lvl="1"/>
            <a:r>
              <a:rPr lang="en-US" dirty="0" smtClean="0"/>
              <a:t>Sent to Rome in 1510, exposed to Roman corruption</a:t>
            </a:r>
          </a:p>
          <a:p>
            <a:r>
              <a:rPr lang="en-US" dirty="0" smtClean="0"/>
              <a:t>God’s perfection vs. man’s imperfection</a:t>
            </a:r>
          </a:p>
          <a:p>
            <a:pPr lvl="1"/>
            <a:r>
              <a:rPr lang="en-US" dirty="0" smtClean="0"/>
              <a:t>God’s merciful righteousness, not man’s actions (charity and ceremony)</a:t>
            </a:r>
          </a:p>
          <a:p>
            <a:pPr lvl="1"/>
            <a:r>
              <a:rPr lang="en-US" dirty="0" smtClean="0"/>
              <a:t>Encouraged works as outworking of man’s faith</a:t>
            </a:r>
          </a:p>
          <a:p>
            <a:r>
              <a:rPr lang="en-US" dirty="0" smtClean="0"/>
              <a:t>Jubilee Indulgence (1517)</a:t>
            </a:r>
          </a:p>
          <a:p>
            <a:r>
              <a:rPr lang="en-US" dirty="0" smtClean="0"/>
              <a:t>95 Theses (1517)</a:t>
            </a:r>
          </a:p>
          <a:p>
            <a:pPr lvl="1"/>
            <a:r>
              <a:rPr lang="en-US" dirty="0" smtClean="0"/>
              <a:t>Protested indulgences as influencing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3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071"/>
            <a:ext cx="8229600" cy="1143000"/>
          </a:xfrm>
        </p:spPr>
        <p:txBody>
          <a:bodyPr/>
          <a:lstStyle/>
          <a:p>
            <a:r>
              <a:rPr lang="en-US" dirty="0" smtClean="0"/>
              <a:t>Faith and Politics in 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929"/>
            <a:ext cx="8229600" cy="56681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German humanists circulate 95 Theses</a:t>
            </a:r>
          </a:p>
          <a:p>
            <a:pPr lvl="1"/>
            <a:r>
              <a:rPr lang="en-US" dirty="0" smtClean="0"/>
              <a:t>Protest against foreign influence and competition, specifically Italians</a:t>
            </a:r>
          </a:p>
          <a:p>
            <a:r>
              <a:rPr lang="en-US" dirty="0" smtClean="0"/>
              <a:t>Election of Emperor Charles V</a:t>
            </a:r>
          </a:p>
          <a:p>
            <a:pPr lvl="1"/>
            <a:r>
              <a:rPr lang="en-US" dirty="0" smtClean="0"/>
              <a:t>Frederick the Wise </a:t>
            </a:r>
          </a:p>
          <a:p>
            <a:r>
              <a:rPr lang="en-US" dirty="0" smtClean="0"/>
              <a:t>Luther’s debate</a:t>
            </a:r>
          </a:p>
          <a:p>
            <a:pPr lvl="1"/>
            <a:r>
              <a:rPr lang="en-US" dirty="0" smtClean="0"/>
              <a:t>Challenges infallibility of pope and inerrancy of church councils</a:t>
            </a:r>
          </a:p>
          <a:p>
            <a:pPr lvl="2"/>
            <a:r>
              <a:rPr lang="en-US" dirty="0" smtClean="0"/>
              <a:t>Sovereignty of scripture alone</a:t>
            </a:r>
          </a:p>
          <a:p>
            <a:pPr lvl="1"/>
            <a:r>
              <a:rPr lang="en-US" dirty="0" smtClean="0"/>
              <a:t>Only 2 sacraments (baptism and Eucharist) biblical</a:t>
            </a:r>
          </a:p>
          <a:p>
            <a:r>
              <a:rPr lang="en-US" dirty="0" err="1" smtClean="0"/>
              <a:t>Exsurge</a:t>
            </a:r>
            <a:r>
              <a:rPr lang="en-US" dirty="0" smtClean="0"/>
              <a:t> </a:t>
            </a:r>
            <a:r>
              <a:rPr lang="en-US" dirty="0" err="1" smtClean="0"/>
              <a:t>Domine</a:t>
            </a:r>
            <a:r>
              <a:rPr lang="en-US" dirty="0" smtClean="0"/>
              <a:t> (Arise O Lord, papal bull), 1520</a:t>
            </a:r>
          </a:p>
          <a:p>
            <a:pPr lvl="1"/>
            <a:r>
              <a:rPr lang="en-US" dirty="0" smtClean="0"/>
              <a:t>Luther has 60 days to retract, excommunication</a:t>
            </a:r>
          </a:p>
          <a:p>
            <a:r>
              <a:rPr lang="en-US" dirty="0" smtClean="0"/>
              <a:t>Diet of Worms, 1521</a:t>
            </a:r>
          </a:p>
          <a:p>
            <a:pPr lvl="1"/>
            <a:r>
              <a:rPr lang="en-US" dirty="0" smtClean="0"/>
              <a:t>Charles V forces Luther to recant</a:t>
            </a:r>
          </a:p>
          <a:p>
            <a:pPr lvl="2"/>
            <a:r>
              <a:rPr lang="en-US" dirty="0" smtClean="0"/>
              <a:t>Refuses out of personal beliefs, consciousness</a:t>
            </a:r>
          </a:p>
          <a:p>
            <a:pPr lvl="1"/>
            <a:r>
              <a:rPr lang="en-US" dirty="0" smtClean="0"/>
              <a:t>Luther deemed outlaw, kidnapped by Frederick and friends and hidden</a:t>
            </a:r>
          </a:p>
          <a:p>
            <a:pPr lvl="2"/>
            <a:r>
              <a:rPr lang="en-US" dirty="0" smtClean="0"/>
              <a:t>Translates New Testament into German using Erasmus’ Greek copy </a:t>
            </a:r>
          </a:p>
          <a:p>
            <a:pPr lvl="1"/>
            <a:r>
              <a:rPr lang="en-US" dirty="0" smtClean="0"/>
              <a:t>Edict of Worms, 1521 gives German princes territorial sovereignty in religious matters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9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Peasant’s Revolt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Peasants against lordly power to override traditional laws and customs</a:t>
            </a:r>
          </a:p>
          <a:p>
            <a:pPr lvl="1"/>
            <a:r>
              <a:rPr lang="en-US" dirty="0" smtClean="0"/>
              <a:t>Subjected to regulations and taxes</a:t>
            </a:r>
          </a:p>
          <a:p>
            <a:r>
              <a:rPr lang="en-US" dirty="0" smtClean="0"/>
              <a:t>Leaders see freedom and rationale in Luther’s beliefs</a:t>
            </a:r>
          </a:p>
          <a:p>
            <a:r>
              <a:rPr lang="en-US" dirty="0" smtClean="0"/>
              <a:t>Luther initially sympathized with peasants</a:t>
            </a:r>
          </a:p>
          <a:p>
            <a:pPr lvl="1"/>
            <a:r>
              <a:rPr lang="en-US" dirty="0" smtClean="0"/>
              <a:t>Peasants become violent, followers encourage him to separate himself, who condemns peasants and encourages princes to put down revolts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5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Diet and Peace of Augsburg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Diet of Augsburg</a:t>
            </a:r>
          </a:p>
          <a:p>
            <a:pPr lvl="1"/>
            <a:r>
              <a:rPr lang="en-US" dirty="0" smtClean="0"/>
              <a:t>Charles V demands all kingdoms revert to Catholicism</a:t>
            </a:r>
          </a:p>
          <a:p>
            <a:pPr lvl="2"/>
            <a:r>
              <a:rPr lang="en-US" dirty="0" smtClean="0"/>
              <a:t>Not enforced due to external wars</a:t>
            </a:r>
          </a:p>
          <a:p>
            <a:pPr lvl="1"/>
            <a:r>
              <a:rPr lang="en-US" dirty="0" smtClean="0"/>
              <a:t>Lutheran kingdoms form </a:t>
            </a:r>
            <a:r>
              <a:rPr lang="en-US" dirty="0" err="1" smtClean="0"/>
              <a:t>Schmalkaldic</a:t>
            </a:r>
            <a:r>
              <a:rPr lang="en-US" dirty="0" smtClean="0"/>
              <a:t> League</a:t>
            </a:r>
          </a:p>
          <a:p>
            <a:pPr lvl="2"/>
            <a:r>
              <a:rPr lang="en-US" dirty="0" smtClean="0"/>
              <a:t>Augsburg Confession: statement of Protestant beliefs</a:t>
            </a:r>
          </a:p>
          <a:p>
            <a:r>
              <a:rPr lang="en-US" dirty="0" smtClean="0"/>
              <a:t>Peace of Augsburg</a:t>
            </a:r>
          </a:p>
          <a:p>
            <a:pPr lvl="1"/>
            <a:r>
              <a:rPr lang="en-US" dirty="0" smtClean="0"/>
              <a:t>Peace of Passau (1552): Charles grants Lutherans religious freedoms</a:t>
            </a:r>
          </a:p>
          <a:p>
            <a:pPr lvl="1"/>
            <a:r>
              <a:rPr lang="en-US" dirty="0" smtClean="0"/>
              <a:t>Peace of Augsburg (1555): </a:t>
            </a:r>
            <a:r>
              <a:rPr lang="en-US" i="1" dirty="0" err="1" smtClean="0"/>
              <a:t>Cuius</a:t>
            </a:r>
            <a:r>
              <a:rPr lang="en-US" i="1" dirty="0" smtClean="0"/>
              <a:t> </a:t>
            </a:r>
            <a:r>
              <a:rPr lang="en-US" i="1" dirty="0" err="1" smtClean="0"/>
              <a:t>regio</a:t>
            </a:r>
            <a:r>
              <a:rPr lang="en-US" i="1" dirty="0" smtClean="0"/>
              <a:t>, </a:t>
            </a:r>
            <a:r>
              <a:rPr lang="en-US" i="1" dirty="0" err="1" smtClean="0"/>
              <a:t>eius</a:t>
            </a:r>
            <a:r>
              <a:rPr lang="en-US" i="1" dirty="0" smtClean="0"/>
              <a:t> </a:t>
            </a:r>
            <a:r>
              <a:rPr lang="en-US" i="1" dirty="0" err="1" smtClean="0"/>
              <a:t>religio</a:t>
            </a:r>
            <a:endParaRPr lang="en-US" dirty="0" smtClean="0"/>
          </a:p>
          <a:p>
            <a:pPr lvl="2"/>
            <a:r>
              <a:rPr lang="en-US" dirty="0" smtClean="0"/>
              <a:t>Those discontent with regional denomination could emigrate freely</a:t>
            </a:r>
          </a:p>
          <a:p>
            <a:pPr lvl="2"/>
            <a:r>
              <a:rPr lang="en-US" dirty="0" smtClean="0"/>
              <a:t>Did not apply to Calvinists or Anabaptists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4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Anabaptists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Founded by Conrad </a:t>
            </a:r>
            <a:r>
              <a:rPr lang="en-US" dirty="0" err="1" smtClean="0"/>
              <a:t>Grebel</a:t>
            </a:r>
            <a:r>
              <a:rPr lang="en-US" dirty="0" smtClean="0"/>
              <a:t> in 1525</a:t>
            </a:r>
            <a:endParaRPr lang="en-US" dirty="0" smtClean="0"/>
          </a:p>
          <a:p>
            <a:r>
              <a:rPr lang="en-US" dirty="0" smtClean="0"/>
              <a:t>Some want more rapid Apostolic Christianity</a:t>
            </a:r>
          </a:p>
          <a:p>
            <a:r>
              <a:rPr lang="en-US" dirty="0" smtClean="0"/>
              <a:t>Rejection of infant baptism, insisting in adult baptism</a:t>
            </a:r>
          </a:p>
          <a:p>
            <a:pPr lvl="1"/>
            <a:r>
              <a:rPr lang="en-US" dirty="0" smtClean="0"/>
              <a:t>Congregation believed for the infant</a:t>
            </a:r>
          </a:p>
          <a:p>
            <a:r>
              <a:rPr lang="en-US" dirty="0" smtClean="0"/>
              <a:t>Published </a:t>
            </a:r>
            <a:r>
              <a:rPr lang="en-US" i="1" dirty="0" err="1" smtClean="0"/>
              <a:t>Schleitheim</a:t>
            </a:r>
            <a:r>
              <a:rPr lang="en-US" i="1" dirty="0" smtClean="0"/>
              <a:t> Confession </a:t>
            </a:r>
            <a:r>
              <a:rPr lang="en-US" dirty="0" smtClean="0"/>
              <a:t>(1527)</a:t>
            </a:r>
          </a:p>
          <a:p>
            <a:pPr lvl="1"/>
            <a:r>
              <a:rPr lang="en-US" dirty="0" smtClean="0"/>
              <a:t>Adult baptism, pacifism, non-participation in secular offices, physical separation from secular society</a:t>
            </a:r>
          </a:p>
          <a:p>
            <a:pPr lvl="2"/>
            <a:r>
              <a:rPr lang="en-US" dirty="0" smtClean="0"/>
              <a:t>Seen as seditious, adult baptism an executable crime</a:t>
            </a:r>
          </a:p>
          <a:p>
            <a:r>
              <a:rPr lang="en-US" dirty="0" smtClean="0"/>
              <a:t>Appeals mainly to rural agrarians</a:t>
            </a:r>
          </a:p>
          <a:p>
            <a:r>
              <a:rPr lang="en-US" dirty="0" smtClean="0"/>
              <a:t>Anabaptists take over German city of Munster (1534-35)</a:t>
            </a:r>
          </a:p>
          <a:p>
            <a:pPr lvl="1"/>
            <a:r>
              <a:rPr lang="en-US" dirty="0" smtClean="0"/>
              <a:t>Forced Lutherans and Catholics to convert or emigrate</a:t>
            </a:r>
          </a:p>
          <a:p>
            <a:pPr lvl="1"/>
            <a:r>
              <a:rPr lang="en-US" dirty="0" smtClean="0"/>
              <a:t>Polygamous society</a:t>
            </a:r>
          </a:p>
          <a:p>
            <a:pPr lvl="1"/>
            <a:r>
              <a:rPr lang="en-US" dirty="0" smtClean="0"/>
              <a:t>Protestants and Catholic armies unite to attack, win</a:t>
            </a:r>
          </a:p>
        </p:txBody>
      </p:sp>
    </p:spTree>
    <p:extLst>
      <p:ext uri="{BB962C8B-B14F-4D97-AF65-F5344CB8AC3E}">
        <p14:creationId xmlns:p14="http://schemas.microsoft.com/office/powerpoint/2010/main" val="228022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1132</Words>
  <Application>Microsoft Macintosh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Reformation Period</vt:lpstr>
      <vt:lpstr>Pre-Reformation</vt:lpstr>
      <vt:lpstr>Modern Devotion</vt:lpstr>
      <vt:lpstr>Laity</vt:lpstr>
      <vt:lpstr>Martin Luther</vt:lpstr>
      <vt:lpstr>Faith and Politics in Germany</vt:lpstr>
      <vt:lpstr>Peasant’s Revolt</vt:lpstr>
      <vt:lpstr>The Diet and Peace of Augsburg</vt:lpstr>
      <vt:lpstr>Anabaptists</vt:lpstr>
      <vt:lpstr>Calvinism</vt:lpstr>
      <vt:lpstr>English Reformation</vt:lpstr>
      <vt:lpstr>English Reformation</vt:lpstr>
      <vt:lpstr>Catholic and Counter-Reformations</vt:lpstr>
      <vt:lpstr>Catholic and Counter-Reformations</vt:lpstr>
      <vt:lpstr>Council of Trent (1545-1563)</vt:lpstr>
    </vt:vector>
  </TitlesOfParts>
  <Company>Northeast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 Period</dc:title>
  <dc:creator>Andrew Kiste</dc:creator>
  <cp:lastModifiedBy>Andrew Kiste</cp:lastModifiedBy>
  <cp:revision>8</cp:revision>
  <dcterms:created xsi:type="dcterms:W3CDTF">2015-11-01T22:23:05Z</dcterms:created>
  <dcterms:modified xsi:type="dcterms:W3CDTF">2015-11-02T00:06:01Z</dcterms:modified>
</cp:coreProperties>
</file>