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6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DAE3A-557D-44F2-8F09-5B4DAC340781}"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333237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DAE3A-557D-44F2-8F09-5B4DAC340781}"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27931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DAE3A-557D-44F2-8F09-5B4DAC340781}"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372648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DAE3A-557D-44F2-8F09-5B4DAC340781}"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197890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DAE3A-557D-44F2-8F09-5B4DAC340781}"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210736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DAE3A-557D-44F2-8F09-5B4DAC340781}"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375422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DAE3A-557D-44F2-8F09-5B4DAC340781}" type="datetimeFigureOut">
              <a:rPr lang="en-US" smtClean="0"/>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271787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DAE3A-557D-44F2-8F09-5B4DAC340781}"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408055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DAE3A-557D-44F2-8F09-5B4DAC340781}"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180605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DAE3A-557D-44F2-8F09-5B4DAC340781}"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188105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DAE3A-557D-44F2-8F09-5B4DAC340781}"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79DCA-1DD3-446E-9A01-49FE174342E9}" type="slidenum">
              <a:rPr lang="en-US" smtClean="0"/>
              <a:t>‹#›</a:t>
            </a:fld>
            <a:endParaRPr lang="en-US"/>
          </a:p>
        </p:txBody>
      </p:sp>
    </p:spTree>
    <p:extLst>
      <p:ext uri="{BB962C8B-B14F-4D97-AF65-F5344CB8AC3E}">
        <p14:creationId xmlns:p14="http://schemas.microsoft.com/office/powerpoint/2010/main" val="120740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DAE3A-557D-44F2-8F09-5B4DAC340781}" type="datetimeFigureOut">
              <a:rPr lang="en-US" smtClean="0"/>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79DCA-1DD3-446E-9A01-49FE174342E9}" type="slidenum">
              <a:rPr lang="en-US" smtClean="0"/>
              <a:t>‹#›</a:t>
            </a:fld>
            <a:endParaRPr lang="en-US"/>
          </a:p>
        </p:txBody>
      </p:sp>
    </p:spTree>
    <p:extLst>
      <p:ext uri="{BB962C8B-B14F-4D97-AF65-F5344CB8AC3E}">
        <p14:creationId xmlns:p14="http://schemas.microsoft.com/office/powerpoint/2010/main" val="154894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Representations of the Buddha</a:t>
            </a:r>
            <a:endParaRPr lang="en-US" dirty="0"/>
          </a:p>
        </p:txBody>
      </p:sp>
      <p:sp>
        <p:nvSpPr>
          <p:cNvPr id="3" name="Subtitle 2"/>
          <p:cNvSpPr>
            <a:spLocks noGrp="1"/>
          </p:cNvSpPr>
          <p:nvPr>
            <p:ph type="subTitle" idx="1"/>
          </p:nvPr>
        </p:nvSpPr>
        <p:spPr/>
        <p:txBody>
          <a:bodyPr/>
          <a:lstStyle/>
          <a:p>
            <a:r>
              <a:rPr lang="en-US" dirty="0" err="1" smtClean="0"/>
              <a:t>Strayer</a:t>
            </a:r>
            <a:r>
              <a:rPr lang="en-US" dirty="0" smtClean="0"/>
              <a:t>, pp. 225-235</a:t>
            </a:r>
            <a:endParaRPr lang="en-US" dirty="0"/>
          </a:p>
        </p:txBody>
      </p:sp>
    </p:spTree>
    <p:extLst>
      <p:ext uri="{BB962C8B-B14F-4D97-AF65-F5344CB8AC3E}">
        <p14:creationId xmlns:p14="http://schemas.microsoft.com/office/powerpoint/2010/main" val="1201164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hermitageshop.org/store/images/large/000665_3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625"/>
            <a:ext cx="4648200" cy="688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9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a:xfrm>
            <a:off x="4191000" y="762000"/>
            <a:ext cx="4648200" cy="5867400"/>
          </a:xfrm>
        </p:spPr>
        <p:txBody>
          <a:bodyPr>
            <a:normAutofit fontScale="92500" lnSpcReduction="10000"/>
          </a:bodyPr>
          <a:lstStyle/>
          <a:p>
            <a:r>
              <a:rPr lang="en-US" dirty="0" smtClean="0"/>
              <a:t>Why do you think the practice of Pure Land Buddhism became so widely popular in China by the mid-seventh century? What features of this image might help to explain its appeal?</a:t>
            </a:r>
          </a:p>
          <a:p>
            <a:r>
              <a:rPr lang="en-US" dirty="0" smtClean="0"/>
              <a:t>What details from this painting support the sacred character of the Buddha and bodhisattva figures? </a:t>
            </a:r>
          </a:p>
          <a:p>
            <a:r>
              <a:rPr lang="en-US" dirty="0" smtClean="0"/>
              <a:t>What is the significance of the small figure sitting in meditation under a tree at the bottom left of this painting?</a:t>
            </a:r>
            <a:endParaRPr lang="en-US" dirty="0"/>
          </a:p>
        </p:txBody>
      </p:sp>
      <p:pic>
        <p:nvPicPr>
          <p:cNvPr id="7" name="Picture 2" descr="http://www.hermitageshop.org/store/images/large/000665_3_LRG.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199" y="1430062"/>
            <a:ext cx="3193039" cy="474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47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85000" lnSpcReduction="10000"/>
          </a:bodyPr>
          <a:lstStyle/>
          <a:p>
            <a:r>
              <a:rPr lang="en-US" dirty="0" smtClean="0"/>
              <a:t>What transformations in Buddhist belief and practice are disclosed in these images?</a:t>
            </a:r>
          </a:p>
          <a:p>
            <a:r>
              <a:rPr lang="en-US" dirty="0" smtClean="0"/>
              <a:t>What evidence do these images provide about the blending of Buddhism into a variety of cultural settings?</a:t>
            </a:r>
          </a:p>
          <a:p>
            <a:r>
              <a:rPr lang="en-US" dirty="0" smtClean="0"/>
              <a:t>What do these images suggest about the appeal of Buddhism to growing numbers of people across Asia?</a:t>
            </a:r>
          </a:p>
          <a:p>
            <a:r>
              <a:rPr lang="en-US" dirty="0" smtClean="0"/>
              <a:t>To what extent are these images meaningful to people outside of the Buddhist tradition? In what ways do they speak to universal human needs or desires? What is specifically Buddhist or Asian about them?</a:t>
            </a:r>
          </a:p>
          <a:p>
            <a:pPr marL="0" indent="0">
              <a:buNone/>
            </a:pPr>
            <a:endParaRPr lang="en-US" dirty="0"/>
          </a:p>
        </p:txBody>
      </p:sp>
    </p:spTree>
    <p:extLst>
      <p:ext uri="{BB962C8B-B14F-4D97-AF65-F5344CB8AC3E}">
        <p14:creationId xmlns:p14="http://schemas.microsoft.com/office/powerpoint/2010/main" val="2619387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upload.wikimedia.org/wikipedia/commons/4/4f/Footprints_of_the_Buddha_(2nd_century,_Yale_University_Art_Galler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2" t="7834" r="11049" b="10166"/>
          <a:stretch/>
        </p:blipFill>
        <p:spPr bwMode="auto">
          <a:xfrm>
            <a:off x="1" y="0"/>
            <a:ext cx="92449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4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p:txBody>
          <a:bodyPr>
            <a:normAutofit fontScale="92500" lnSpcReduction="10000"/>
          </a:bodyPr>
          <a:lstStyle/>
          <a:p>
            <a:r>
              <a:rPr lang="en-US" dirty="0" smtClean="0"/>
              <a:t>Why might the wheel serve as an effective symbol of the Buddha’s message?</a:t>
            </a:r>
          </a:p>
          <a:p>
            <a:r>
              <a:rPr lang="en-US" dirty="0" smtClean="0"/>
              <a:t>What does the inclusion of the </a:t>
            </a:r>
            <a:r>
              <a:rPr lang="en-US" dirty="0" err="1" smtClean="0"/>
              <a:t>yukshis</a:t>
            </a:r>
            <a:r>
              <a:rPr lang="en-US" dirty="0" smtClean="0"/>
              <a:t> add to the message of this image?</a:t>
            </a:r>
          </a:p>
          <a:p>
            <a:r>
              <a:rPr lang="en-US" dirty="0" smtClean="0"/>
              <a:t>What overall religious message might this footprint convey to those who gazed upon it?</a:t>
            </a:r>
            <a:endParaRPr lang="en-US" dirty="0"/>
          </a:p>
        </p:txBody>
      </p:sp>
      <p:pic>
        <p:nvPicPr>
          <p:cNvPr id="7" name="Picture 4" descr="http://upload.wikimedia.org/wikipedia/commons/4/4f/Footprints_of_the_Buddha_(2nd_century,_Yale_University_Art_Gallery).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7702" t="7834" r="11049" b="10166"/>
          <a:stretch/>
        </p:blipFill>
        <p:spPr bwMode="auto">
          <a:xfrm>
            <a:off x="457200" y="2498924"/>
            <a:ext cx="4038600" cy="272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08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metmuseum.org/toah/images/h2/h2_69.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80" y="1"/>
            <a:ext cx="42428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0" y="-10160"/>
            <a:ext cx="4800600" cy="6858000"/>
          </a:xfrm>
        </p:spPr>
        <p:txBody>
          <a:bodyPr>
            <a:normAutofit fontScale="92500" lnSpcReduction="10000"/>
          </a:bodyPr>
          <a:lstStyle/>
          <a:p>
            <a:r>
              <a:rPr lang="en-US" dirty="0" smtClean="0"/>
              <a:t>What might account for the emergence of human images of the Buddha?</a:t>
            </a:r>
          </a:p>
          <a:p>
            <a:r>
              <a:rPr lang="en-US" dirty="0" smtClean="0"/>
              <a:t>What overall impression or religious meaning is this statue intended to convey?</a:t>
            </a:r>
          </a:p>
          <a:p>
            <a:r>
              <a:rPr lang="en-US" dirty="0" smtClean="0"/>
              <a:t>The elongated earlobes remind the viewer that, earlier in his life, they prince Siddhartha had worn heavy and luxurious earrings. What does their absence suggest about his transformation as the Buddha?</a:t>
            </a:r>
          </a:p>
          <a:p>
            <a:r>
              <a:rPr lang="en-US" dirty="0" smtClean="0"/>
              <a:t>Notice the partially closed and downcast eyes of the Buddha as well as his bare feet. What might these features suggest?</a:t>
            </a:r>
            <a:endParaRPr lang="en-US" dirty="0"/>
          </a:p>
        </p:txBody>
      </p:sp>
      <p:pic>
        <p:nvPicPr>
          <p:cNvPr id="7" name="Picture 2" descr="http://www.metmuseum.org/toah/images/h2/h2_69.22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64826" y="1600200"/>
            <a:ext cx="280534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0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onmarkproductions.com/html/slideshows/kannon-1000-arms-concise-history-8th-century-fujii-dera-osa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9245"/>
            <a:ext cx="5867400" cy="700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8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a:xfrm>
            <a:off x="4419600" y="0"/>
            <a:ext cx="4572000" cy="6858000"/>
          </a:xfrm>
        </p:spPr>
        <p:txBody>
          <a:bodyPr>
            <a:normAutofit fontScale="85000" lnSpcReduction="20000"/>
          </a:bodyPr>
          <a:lstStyle/>
          <a:p>
            <a:r>
              <a:rPr lang="en-US" dirty="0" smtClean="0"/>
              <a:t>What elements of Buddhist imagery can you identify in this statue?</a:t>
            </a:r>
          </a:p>
          <a:p>
            <a:r>
              <a:rPr lang="en-US" dirty="0" smtClean="0"/>
              <a:t>To whom might such an image appeal? Why?</a:t>
            </a:r>
          </a:p>
          <a:p>
            <a:r>
              <a:rPr lang="en-US" dirty="0" smtClean="0"/>
              <a:t>Notice the lotus flower, for centuries a rich Buddhist symbol, on which the bodhisattva is resting. With its roots in the mud, the lotus emerges on the surface of the water as a pure, beautiful, and fragrant flower. Why would the artist choose to place the bodhisattva atop such a flower?</a:t>
            </a:r>
          </a:p>
          <a:p>
            <a:r>
              <a:rPr lang="en-US" dirty="0" smtClean="0"/>
              <a:t>Some scholars have identified similarities between the Bodhisattva of Compassion and the Virgin Mary in the Christian tradition. What common elements and what differences can you identify?</a:t>
            </a:r>
            <a:endParaRPr lang="en-US" dirty="0"/>
          </a:p>
        </p:txBody>
      </p:sp>
      <p:pic>
        <p:nvPicPr>
          <p:cNvPr id="7" name="Picture 2" descr="http://www.onmarkproductions.com/html/slideshows/kannon-1000-arms-concise-history-8th-century-fujii-dera-osak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3654" y="1600200"/>
            <a:ext cx="378569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6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upload.wikimedia.org/wikipedia/commons/b/b0/Maitreya_and_disciples_carving_in_Feilai_Feng_C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 y="0"/>
            <a:ext cx="9114902" cy="682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2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457200" y="0"/>
            <a:ext cx="4038600" cy="6858000"/>
          </a:xfrm>
        </p:spPr>
        <p:txBody>
          <a:bodyPr>
            <a:normAutofit fontScale="92500" lnSpcReduction="20000"/>
          </a:bodyPr>
          <a:lstStyle/>
          <a:p>
            <a:r>
              <a:rPr lang="en-US" dirty="0" smtClean="0"/>
              <a:t>How does this Buddha image differ, both physically and in its religious implications, from the </a:t>
            </a:r>
            <a:r>
              <a:rPr lang="en-US" dirty="0" err="1" smtClean="0"/>
              <a:t>Buddhas</a:t>
            </a:r>
            <a:r>
              <a:rPr lang="en-US" dirty="0" smtClean="0"/>
              <a:t> in the previous images?</a:t>
            </a:r>
          </a:p>
          <a:p>
            <a:r>
              <a:rPr lang="en-US" dirty="0" smtClean="0"/>
              <a:t>Why might this image be appealing to some Buddhists, and why might others take exception to it?</a:t>
            </a:r>
          </a:p>
          <a:p>
            <a:r>
              <a:rPr lang="en-US" dirty="0" smtClean="0"/>
              <a:t>In what ways does this figure represent an adaptation of Buddhist imagery to Chinese culture? Consider what you know about Confucian and </a:t>
            </a:r>
            <a:r>
              <a:rPr lang="en-US" dirty="0" err="1" smtClean="0"/>
              <a:t>Daoist</a:t>
            </a:r>
            <a:r>
              <a:rPr lang="en-US" dirty="0" smtClean="0"/>
              <a:t> postures to the world.</a:t>
            </a:r>
          </a:p>
        </p:txBody>
      </p:sp>
      <p:pic>
        <p:nvPicPr>
          <p:cNvPr id="7" name="Picture 2" descr="http://upload.wikimedia.org/wikipedia/commons/b/b0/Maitreya_and_disciples_carving_in_Feilai_Feng_Cave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21688"/>
            <a:ext cx="4038600" cy="268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01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475</Words>
  <Application>Microsoft Office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Representations of the Buddha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Guilford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Representations of the Buddha</dc:title>
  <dc:creator>Kiste, Andrew</dc:creator>
  <cp:lastModifiedBy>Kiste, Andrew</cp:lastModifiedBy>
  <cp:revision>5</cp:revision>
  <dcterms:created xsi:type="dcterms:W3CDTF">2013-10-03T11:33:34Z</dcterms:created>
  <dcterms:modified xsi:type="dcterms:W3CDTF">2013-10-03T14:26:22Z</dcterms:modified>
</cp:coreProperties>
</file>