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57" r:id="rId4"/>
    <p:sldId id="258" r:id="rId5"/>
    <p:sldId id="261" r:id="rId6"/>
    <p:sldId id="262" r:id="rId7"/>
    <p:sldId id="259" r:id="rId8"/>
    <p:sldId id="264" r:id="rId9"/>
    <p:sldId id="265" r:id="rId10"/>
    <p:sldId id="266" r:id="rId11"/>
    <p:sldId id="267" r:id="rId12"/>
    <p:sldId id="269" r:id="rId13"/>
    <p:sldId id="263" r:id="rId14"/>
    <p:sldId id="268" r:id="rId15"/>
    <p:sldId id="270" r:id="rId16"/>
    <p:sldId id="271" r:id="rId17"/>
    <p:sldId id="273" r:id="rId18"/>
    <p:sldId id="274" r:id="rId19"/>
    <p:sldId id="272" r:id="rId20"/>
    <p:sldId id="275" r:id="rId21"/>
    <p:sldId id="276" r:id="rId22"/>
    <p:sldId id="277" r:id="rId23"/>
    <p:sldId id="278" r:id="rId24"/>
    <p:sldId id="279" r:id="rId25"/>
    <p:sldId id="280" r:id="rId26"/>
    <p:sldId id="282" r:id="rId27"/>
    <p:sldId id="283" r:id="rId28"/>
    <p:sldId id="284" r:id="rId29"/>
    <p:sldId id="285" r:id="rId30"/>
    <p:sldId id="286" r:id="rId31"/>
    <p:sldId id="287" r:id="rId32"/>
    <p:sldId id="288" r:id="rId33"/>
    <p:sldId id="289" r:id="rId34"/>
    <p:sldId id="281"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4" d="100"/>
          <a:sy n="94" d="100"/>
        </p:scale>
        <p:origin x="-324" y="1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2787F7-3D21-7E4E-BD23-B9E32B63D6A6}" type="datetimeFigureOut">
              <a:rPr lang="en-US" smtClean="0"/>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932F0-E3B7-B543-8183-58CBD98A5898}" type="slidenum">
              <a:rPr lang="en-US" smtClean="0"/>
              <a:t>‹#›</a:t>
            </a:fld>
            <a:endParaRPr lang="en-US"/>
          </a:p>
        </p:txBody>
      </p:sp>
    </p:spTree>
    <p:extLst>
      <p:ext uri="{BB962C8B-B14F-4D97-AF65-F5344CB8AC3E}">
        <p14:creationId xmlns:p14="http://schemas.microsoft.com/office/powerpoint/2010/main" val="3623825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2787F7-3D21-7E4E-BD23-B9E32B63D6A6}" type="datetimeFigureOut">
              <a:rPr lang="en-US" smtClean="0"/>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932F0-E3B7-B543-8183-58CBD98A5898}" type="slidenum">
              <a:rPr lang="en-US" smtClean="0"/>
              <a:t>‹#›</a:t>
            </a:fld>
            <a:endParaRPr lang="en-US"/>
          </a:p>
        </p:txBody>
      </p:sp>
    </p:spTree>
    <p:extLst>
      <p:ext uri="{BB962C8B-B14F-4D97-AF65-F5344CB8AC3E}">
        <p14:creationId xmlns:p14="http://schemas.microsoft.com/office/powerpoint/2010/main" val="798752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2787F7-3D21-7E4E-BD23-B9E32B63D6A6}" type="datetimeFigureOut">
              <a:rPr lang="en-US" smtClean="0"/>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932F0-E3B7-B543-8183-58CBD98A5898}" type="slidenum">
              <a:rPr lang="en-US" smtClean="0"/>
              <a:t>‹#›</a:t>
            </a:fld>
            <a:endParaRPr lang="en-US"/>
          </a:p>
        </p:txBody>
      </p:sp>
    </p:spTree>
    <p:extLst>
      <p:ext uri="{BB962C8B-B14F-4D97-AF65-F5344CB8AC3E}">
        <p14:creationId xmlns:p14="http://schemas.microsoft.com/office/powerpoint/2010/main" val="2037553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2787F7-3D21-7E4E-BD23-B9E32B63D6A6}" type="datetimeFigureOut">
              <a:rPr lang="en-US" smtClean="0"/>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932F0-E3B7-B543-8183-58CBD98A5898}" type="slidenum">
              <a:rPr lang="en-US" smtClean="0"/>
              <a:t>‹#›</a:t>
            </a:fld>
            <a:endParaRPr lang="en-US"/>
          </a:p>
        </p:txBody>
      </p:sp>
    </p:spTree>
    <p:extLst>
      <p:ext uri="{BB962C8B-B14F-4D97-AF65-F5344CB8AC3E}">
        <p14:creationId xmlns:p14="http://schemas.microsoft.com/office/powerpoint/2010/main" val="2933978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2787F7-3D21-7E4E-BD23-B9E32B63D6A6}" type="datetimeFigureOut">
              <a:rPr lang="en-US" smtClean="0"/>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932F0-E3B7-B543-8183-58CBD98A5898}" type="slidenum">
              <a:rPr lang="en-US" smtClean="0"/>
              <a:t>‹#›</a:t>
            </a:fld>
            <a:endParaRPr lang="en-US"/>
          </a:p>
        </p:txBody>
      </p:sp>
    </p:spTree>
    <p:extLst>
      <p:ext uri="{BB962C8B-B14F-4D97-AF65-F5344CB8AC3E}">
        <p14:creationId xmlns:p14="http://schemas.microsoft.com/office/powerpoint/2010/main" val="3421287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2787F7-3D21-7E4E-BD23-B9E32B63D6A6}" type="datetimeFigureOut">
              <a:rPr lang="en-US" smtClean="0"/>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932F0-E3B7-B543-8183-58CBD98A5898}" type="slidenum">
              <a:rPr lang="en-US" smtClean="0"/>
              <a:t>‹#›</a:t>
            </a:fld>
            <a:endParaRPr lang="en-US"/>
          </a:p>
        </p:txBody>
      </p:sp>
    </p:spTree>
    <p:extLst>
      <p:ext uri="{BB962C8B-B14F-4D97-AF65-F5344CB8AC3E}">
        <p14:creationId xmlns:p14="http://schemas.microsoft.com/office/powerpoint/2010/main" val="1956318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2787F7-3D21-7E4E-BD23-B9E32B63D6A6}" type="datetimeFigureOut">
              <a:rPr lang="en-US" smtClean="0"/>
              <a:t>11/10/2014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9932F0-E3B7-B543-8183-58CBD98A5898}" type="slidenum">
              <a:rPr lang="en-US" smtClean="0"/>
              <a:t>‹#›</a:t>
            </a:fld>
            <a:endParaRPr lang="en-US"/>
          </a:p>
        </p:txBody>
      </p:sp>
    </p:spTree>
    <p:extLst>
      <p:ext uri="{BB962C8B-B14F-4D97-AF65-F5344CB8AC3E}">
        <p14:creationId xmlns:p14="http://schemas.microsoft.com/office/powerpoint/2010/main" val="277873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2787F7-3D21-7E4E-BD23-B9E32B63D6A6}" type="datetimeFigureOut">
              <a:rPr lang="en-US" smtClean="0"/>
              <a:t>11/10/2014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9932F0-E3B7-B543-8183-58CBD98A5898}" type="slidenum">
              <a:rPr lang="en-US" smtClean="0"/>
              <a:t>‹#›</a:t>
            </a:fld>
            <a:endParaRPr lang="en-US"/>
          </a:p>
        </p:txBody>
      </p:sp>
    </p:spTree>
    <p:extLst>
      <p:ext uri="{BB962C8B-B14F-4D97-AF65-F5344CB8AC3E}">
        <p14:creationId xmlns:p14="http://schemas.microsoft.com/office/powerpoint/2010/main" val="144460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2787F7-3D21-7E4E-BD23-B9E32B63D6A6}" type="datetimeFigureOut">
              <a:rPr lang="en-US" smtClean="0"/>
              <a:t>11/10/2014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9932F0-E3B7-B543-8183-58CBD98A5898}" type="slidenum">
              <a:rPr lang="en-US" smtClean="0"/>
              <a:t>‹#›</a:t>
            </a:fld>
            <a:endParaRPr lang="en-US"/>
          </a:p>
        </p:txBody>
      </p:sp>
    </p:spTree>
    <p:extLst>
      <p:ext uri="{BB962C8B-B14F-4D97-AF65-F5344CB8AC3E}">
        <p14:creationId xmlns:p14="http://schemas.microsoft.com/office/powerpoint/2010/main" val="726414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2787F7-3D21-7E4E-BD23-B9E32B63D6A6}" type="datetimeFigureOut">
              <a:rPr lang="en-US" smtClean="0"/>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932F0-E3B7-B543-8183-58CBD98A5898}" type="slidenum">
              <a:rPr lang="en-US" smtClean="0"/>
              <a:t>‹#›</a:t>
            </a:fld>
            <a:endParaRPr lang="en-US"/>
          </a:p>
        </p:txBody>
      </p:sp>
    </p:spTree>
    <p:extLst>
      <p:ext uri="{BB962C8B-B14F-4D97-AF65-F5344CB8AC3E}">
        <p14:creationId xmlns:p14="http://schemas.microsoft.com/office/powerpoint/2010/main" val="4181758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2787F7-3D21-7E4E-BD23-B9E32B63D6A6}" type="datetimeFigureOut">
              <a:rPr lang="en-US" smtClean="0"/>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932F0-E3B7-B543-8183-58CBD98A5898}" type="slidenum">
              <a:rPr lang="en-US" smtClean="0"/>
              <a:t>‹#›</a:t>
            </a:fld>
            <a:endParaRPr lang="en-US"/>
          </a:p>
        </p:txBody>
      </p:sp>
    </p:spTree>
    <p:extLst>
      <p:ext uri="{BB962C8B-B14F-4D97-AF65-F5344CB8AC3E}">
        <p14:creationId xmlns:p14="http://schemas.microsoft.com/office/powerpoint/2010/main" val="1069438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2787F7-3D21-7E4E-BD23-B9E32B63D6A6}" type="datetimeFigureOut">
              <a:rPr lang="en-US" smtClean="0"/>
              <a:t>11/10/2014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932F0-E3B7-B543-8183-58CBD98A5898}" type="slidenum">
              <a:rPr lang="en-US" smtClean="0"/>
              <a:t>‹#›</a:t>
            </a:fld>
            <a:endParaRPr lang="en-US"/>
          </a:p>
        </p:txBody>
      </p:sp>
    </p:spTree>
    <p:extLst>
      <p:ext uri="{BB962C8B-B14F-4D97-AF65-F5344CB8AC3E}">
        <p14:creationId xmlns:p14="http://schemas.microsoft.com/office/powerpoint/2010/main" val="2858904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metmuseum.org/toah/hd/qing/hd_qing.htm" TargetMode="External"/><Relationship Id="rId2" Type="http://schemas.openxmlformats.org/officeDocument/2006/relationships/hyperlink" Target="http://www.metmuseum.org/toah/hd/zen/hd_zen.htm" TargetMode="Externa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hyperlink" Target="http://www.metmuseum.org/toah/hd/yuan/hd_yuan.htm" TargetMode="External"/><Relationship Id="rId4" Type="http://schemas.openxmlformats.org/officeDocument/2006/relationships/hyperlink" Target="http://www.metmuseum.org/toah/hd/ming/hd_ming.ht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Post-Classical China</a:t>
            </a:r>
            <a:endParaRPr lang="en-US" dirty="0"/>
          </a:p>
        </p:txBody>
      </p:sp>
      <p:sp>
        <p:nvSpPr>
          <p:cNvPr id="3" name="Subtitle 2"/>
          <p:cNvSpPr>
            <a:spLocks noGrp="1"/>
          </p:cNvSpPr>
          <p:nvPr>
            <p:ph type="subTitle" idx="1"/>
          </p:nvPr>
        </p:nvSpPr>
        <p:spPr/>
        <p:txBody>
          <a:bodyPr/>
          <a:lstStyle/>
          <a:p>
            <a:r>
              <a:rPr lang="en-US" dirty="0" smtClean="0"/>
              <a:t>220-1279 CE</a:t>
            </a:r>
            <a:endParaRPr lang="en-US" dirty="0"/>
          </a:p>
        </p:txBody>
      </p:sp>
    </p:spTree>
    <p:extLst>
      <p:ext uri="{BB962C8B-B14F-4D97-AF65-F5344CB8AC3E}">
        <p14:creationId xmlns:p14="http://schemas.microsoft.com/office/powerpoint/2010/main" val="3247718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and Government</a:t>
            </a:r>
            <a:endParaRPr lang="en-US" dirty="0"/>
          </a:p>
        </p:txBody>
      </p:sp>
      <p:sp>
        <p:nvSpPr>
          <p:cNvPr id="3" name="Content Placeholder 2"/>
          <p:cNvSpPr>
            <a:spLocks noGrp="1"/>
          </p:cNvSpPr>
          <p:nvPr>
            <p:ph idx="1"/>
          </p:nvPr>
        </p:nvSpPr>
        <p:spPr/>
        <p:txBody>
          <a:bodyPr>
            <a:normAutofit lnSpcReduction="10000"/>
          </a:bodyPr>
          <a:lstStyle/>
          <a:p>
            <a:r>
              <a:rPr lang="en-US" dirty="0" smtClean="0"/>
              <a:t>Increasing state patronage of Confucian learning</a:t>
            </a:r>
          </a:p>
          <a:p>
            <a:pPr lvl="1"/>
            <a:r>
              <a:rPr lang="en-US" dirty="0" smtClean="0"/>
              <a:t>Threatens Buddhism</a:t>
            </a:r>
          </a:p>
          <a:p>
            <a:r>
              <a:rPr lang="en-US" dirty="0" smtClean="0"/>
              <a:t>Pre-Tang rulers patronize Buddhism</a:t>
            </a:r>
          </a:p>
          <a:p>
            <a:pPr lvl="1"/>
            <a:r>
              <a:rPr lang="en-US" dirty="0" smtClean="0"/>
              <a:t>Mahayana Buddhism (Pure Land)</a:t>
            </a:r>
          </a:p>
          <a:p>
            <a:pPr lvl="1"/>
            <a:r>
              <a:rPr lang="en-US" dirty="0" smtClean="0"/>
              <a:t>Zen Buddhism</a:t>
            </a:r>
          </a:p>
          <a:p>
            <a:pPr lvl="1"/>
            <a:r>
              <a:rPr lang="en-US" dirty="0" err="1" smtClean="0"/>
              <a:t>Taizong</a:t>
            </a:r>
            <a:r>
              <a:rPr lang="en-US" dirty="0" smtClean="0"/>
              <a:t> builds monasteries</a:t>
            </a:r>
          </a:p>
          <a:p>
            <a:pPr lvl="1"/>
            <a:r>
              <a:rPr lang="en-US" dirty="0" smtClean="0"/>
              <a:t>Empress Wu tries to make Buddhism state religion</a:t>
            </a:r>
          </a:p>
          <a:p>
            <a:pPr lvl="2"/>
            <a:r>
              <a:rPr lang="en-US" dirty="0" smtClean="0"/>
              <a:t>Builds paintings and sculptures in caves and cliffs</a:t>
            </a:r>
            <a:endParaRPr lang="en-US" dirty="0"/>
          </a:p>
        </p:txBody>
      </p:sp>
    </p:spTree>
    <p:extLst>
      <p:ext uri="{BB962C8B-B14F-4D97-AF65-F5344CB8AC3E}">
        <p14:creationId xmlns:p14="http://schemas.microsoft.com/office/powerpoint/2010/main" val="228509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Anti-Buddhist Backlash</a:t>
            </a:r>
            <a:endParaRPr lang="en-US" dirty="0"/>
          </a:p>
        </p:txBody>
      </p:sp>
      <p:sp>
        <p:nvSpPr>
          <p:cNvPr id="3" name="Content Placeholder 2"/>
          <p:cNvSpPr>
            <a:spLocks noGrp="1"/>
          </p:cNvSpPr>
          <p:nvPr>
            <p:ph idx="1"/>
          </p:nvPr>
        </p:nvSpPr>
        <p:spPr>
          <a:xfrm>
            <a:off x="121920" y="914400"/>
            <a:ext cx="8879840" cy="5709920"/>
          </a:xfrm>
        </p:spPr>
        <p:txBody>
          <a:bodyPr>
            <a:normAutofit fontScale="92500" lnSpcReduction="20000"/>
          </a:bodyPr>
          <a:lstStyle/>
          <a:p>
            <a:r>
              <a:rPr lang="en-US" dirty="0" smtClean="0"/>
              <a:t>Success of Buddhism angers Confucians and </a:t>
            </a:r>
            <a:r>
              <a:rPr lang="en-US" dirty="0" err="1" smtClean="0"/>
              <a:t>Daoists</a:t>
            </a:r>
            <a:endParaRPr lang="en-US" dirty="0" smtClean="0"/>
          </a:p>
          <a:p>
            <a:pPr lvl="1"/>
            <a:r>
              <a:rPr lang="en-US" dirty="0" smtClean="0"/>
              <a:t>Daoist monks stress own magical and protective power</a:t>
            </a:r>
          </a:p>
          <a:p>
            <a:pPr lvl="1"/>
            <a:r>
              <a:rPr lang="en-US" dirty="0" smtClean="0"/>
              <a:t>Confucians convince rulers that Buddhist monasteries are economic drain on empire</a:t>
            </a:r>
          </a:p>
          <a:p>
            <a:pPr lvl="2"/>
            <a:r>
              <a:rPr lang="en-US" dirty="0" smtClean="0"/>
              <a:t>Monasteries not taxed or used for labor </a:t>
            </a:r>
          </a:p>
          <a:p>
            <a:pPr lvl="1"/>
            <a:r>
              <a:rPr lang="en-US" dirty="0" err="1" smtClean="0"/>
              <a:t>Wuzong</a:t>
            </a:r>
            <a:r>
              <a:rPr lang="en-US" dirty="0" smtClean="0"/>
              <a:t> (r. 841-847) limits flow of land and resources to monasteries</a:t>
            </a:r>
          </a:p>
          <a:p>
            <a:pPr lvl="2"/>
            <a:r>
              <a:rPr lang="en-US" dirty="0" smtClean="0"/>
              <a:t>Becomes open persecution</a:t>
            </a:r>
          </a:p>
          <a:p>
            <a:pPr lvl="1"/>
            <a:r>
              <a:rPr lang="en-US" dirty="0" smtClean="0"/>
              <a:t>Shrines and monasteries destroyed</a:t>
            </a:r>
          </a:p>
          <a:p>
            <a:pPr lvl="1"/>
            <a:r>
              <a:rPr lang="en-US" dirty="0" smtClean="0"/>
              <a:t>Monks and nuns forced to return to civilian lives, subject to taxes</a:t>
            </a:r>
          </a:p>
          <a:p>
            <a:pPr lvl="2"/>
            <a:r>
              <a:rPr lang="en-US" dirty="0" smtClean="0"/>
              <a:t>Monastery lands given to landlords</a:t>
            </a:r>
          </a:p>
          <a:p>
            <a:r>
              <a:rPr lang="en-US" dirty="0" smtClean="0"/>
              <a:t>Confucianism becomes main philosophy of China from 800s-1940s</a:t>
            </a:r>
            <a:endParaRPr lang="en-US" dirty="0"/>
          </a:p>
        </p:txBody>
      </p:sp>
    </p:spTree>
    <p:extLst>
      <p:ext uri="{BB962C8B-B14F-4D97-AF65-F5344CB8AC3E}">
        <p14:creationId xmlns:p14="http://schemas.microsoft.com/office/powerpoint/2010/main" val="248938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722"/>
            <a:ext cx="8229600" cy="1143000"/>
          </a:xfrm>
        </p:spPr>
        <p:txBody>
          <a:bodyPr/>
          <a:lstStyle/>
          <a:p>
            <a:r>
              <a:rPr lang="en-US" dirty="0" smtClean="0"/>
              <a:t>Fall of the Tang</a:t>
            </a:r>
            <a:endParaRPr lang="en-US" dirty="0"/>
          </a:p>
        </p:txBody>
      </p:sp>
      <p:sp>
        <p:nvSpPr>
          <p:cNvPr id="3" name="Content Placeholder 2"/>
          <p:cNvSpPr>
            <a:spLocks noGrp="1"/>
          </p:cNvSpPr>
          <p:nvPr>
            <p:ph idx="1"/>
          </p:nvPr>
        </p:nvSpPr>
        <p:spPr>
          <a:xfrm>
            <a:off x="101600" y="629920"/>
            <a:ext cx="8849360" cy="6065520"/>
          </a:xfrm>
        </p:spPr>
        <p:txBody>
          <a:bodyPr>
            <a:normAutofit fontScale="92500" lnSpcReduction="20000"/>
          </a:bodyPr>
          <a:lstStyle/>
          <a:p>
            <a:r>
              <a:rPr lang="en-US" dirty="0" smtClean="0"/>
              <a:t>Empress Wu tries to establish new dynasty</a:t>
            </a:r>
          </a:p>
          <a:p>
            <a:pPr lvl="1"/>
            <a:r>
              <a:rPr lang="en-US" dirty="0" smtClean="0"/>
              <a:t>Son is poisoned by wife, Empress Wei</a:t>
            </a:r>
          </a:p>
          <a:p>
            <a:r>
              <a:rPr lang="en-US" dirty="0" smtClean="0"/>
              <a:t>Revolt forces Wei and her son from power</a:t>
            </a:r>
          </a:p>
          <a:p>
            <a:r>
              <a:rPr lang="en-US" dirty="0" err="1" smtClean="0"/>
              <a:t>Xuanzong</a:t>
            </a:r>
            <a:r>
              <a:rPr lang="en-US" dirty="0" smtClean="0"/>
              <a:t> (r. 713-756) establishes reign</a:t>
            </a:r>
          </a:p>
          <a:p>
            <a:pPr lvl="1"/>
            <a:r>
              <a:rPr lang="en-US" dirty="0" smtClean="0"/>
              <a:t>Devoted to patronizing arts and pleasures</a:t>
            </a:r>
          </a:p>
          <a:p>
            <a:pPr lvl="1"/>
            <a:r>
              <a:rPr lang="en-US" dirty="0" smtClean="0"/>
              <a:t>Concubine Yang </a:t>
            </a:r>
            <a:r>
              <a:rPr lang="en-US" dirty="0" err="1" smtClean="0"/>
              <a:t>Guifei</a:t>
            </a:r>
            <a:endParaRPr lang="en-US" dirty="0" smtClean="0"/>
          </a:p>
          <a:p>
            <a:pPr lvl="2"/>
            <a:r>
              <a:rPr lang="en-US" dirty="0" smtClean="0"/>
              <a:t>Packs government with relatives, enjoys luxuries</a:t>
            </a:r>
          </a:p>
          <a:p>
            <a:pPr lvl="2"/>
            <a:r>
              <a:rPr lang="en-US" dirty="0" err="1" smtClean="0"/>
              <a:t>Xuanzong</a:t>
            </a:r>
            <a:r>
              <a:rPr lang="en-US" dirty="0" smtClean="0"/>
              <a:t> focuses on Yang </a:t>
            </a:r>
            <a:r>
              <a:rPr lang="en-US" dirty="0" err="1" smtClean="0"/>
              <a:t>Guifei</a:t>
            </a:r>
            <a:r>
              <a:rPr lang="en-US" dirty="0" smtClean="0"/>
              <a:t>, neglecting state and economy</a:t>
            </a:r>
          </a:p>
          <a:p>
            <a:pPr lvl="3"/>
            <a:r>
              <a:rPr lang="en-US" dirty="0" smtClean="0"/>
              <a:t>Fuels discontent, military weakness</a:t>
            </a:r>
          </a:p>
          <a:p>
            <a:pPr lvl="3"/>
            <a:r>
              <a:rPr lang="en-US" dirty="0" smtClean="0"/>
              <a:t>Revolt in 755 to establish new dynasty, put down but hurts empire</a:t>
            </a:r>
          </a:p>
          <a:p>
            <a:pPr lvl="4"/>
            <a:r>
              <a:rPr lang="en-US" dirty="0" smtClean="0"/>
              <a:t>Troops revolt, assassinate Yang </a:t>
            </a:r>
            <a:r>
              <a:rPr lang="en-US" dirty="0" err="1" smtClean="0"/>
              <a:t>Guifei</a:t>
            </a:r>
            <a:endParaRPr lang="en-US" dirty="0" smtClean="0"/>
          </a:p>
          <a:p>
            <a:r>
              <a:rPr lang="en-US" dirty="0" smtClean="0"/>
              <a:t>To defeat rebels, Tang allied with nomads</a:t>
            </a:r>
          </a:p>
          <a:p>
            <a:pPr lvl="1"/>
            <a:r>
              <a:rPr lang="en-US" dirty="0" smtClean="0"/>
              <a:t>Use political division to gain control over north</a:t>
            </a:r>
          </a:p>
          <a:p>
            <a:pPr lvl="2"/>
            <a:r>
              <a:rPr lang="en-US" dirty="0" smtClean="0"/>
              <a:t>Allows provincial governors to become independent</a:t>
            </a:r>
          </a:p>
          <a:p>
            <a:pPr lvl="3"/>
            <a:r>
              <a:rPr lang="en-US" dirty="0" smtClean="0"/>
              <a:t>Collect own taxes, raise own armies, </a:t>
            </a:r>
            <a:r>
              <a:rPr lang="en-US" dirty="0" err="1" smtClean="0"/>
              <a:t>etc</a:t>
            </a:r>
            <a:endParaRPr lang="en-US" dirty="0" smtClean="0"/>
          </a:p>
          <a:p>
            <a:r>
              <a:rPr lang="en-US" dirty="0" smtClean="0"/>
              <a:t>Last Tang emperor forced to resign in 907</a:t>
            </a:r>
            <a:endParaRPr lang="en-US" dirty="0"/>
          </a:p>
        </p:txBody>
      </p:sp>
    </p:spTree>
    <p:extLst>
      <p:ext uri="{BB962C8B-B14F-4D97-AF65-F5344CB8AC3E}">
        <p14:creationId xmlns:p14="http://schemas.microsoft.com/office/powerpoint/2010/main" val="387774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Questions</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How does the rise of the Tang differ from the rise of the Sui</a:t>
            </a:r>
            <a:r>
              <a:rPr lang="en-US" dirty="0" smtClean="0"/>
              <a:t>?</a:t>
            </a:r>
          </a:p>
          <a:p>
            <a:pPr marL="514350" indent="-514350">
              <a:buFont typeface="+mj-lt"/>
              <a:buAutoNum type="arabicPeriod"/>
            </a:pPr>
            <a:r>
              <a:rPr lang="en-US" dirty="0"/>
              <a:t>Why did the new Tang dynastic empire need a bureaucracy</a:t>
            </a:r>
            <a:r>
              <a:rPr lang="en-US" dirty="0" smtClean="0"/>
              <a:t>? How did the government establish the bureaucracy?</a:t>
            </a:r>
          </a:p>
          <a:p>
            <a:pPr marL="514350" indent="-514350">
              <a:buFont typeface="+mj-lt"/>
              <a:buAutoNum type="arabicPeriod"/>
            </a:pPr>
            <a:r>
              <a:rPr lang="en-US" dirty="0" smtClean="0"/>
              <a:t>Do civil service exams allow for a more egalitarian bureaucracy? Why or why not?</a:t>
            </a:r>
          </a:p>
          <a:p>
            <a:pPr marL="514350" indent="-514350">
              <a:buFont typeface="+mj-lt"/>
              <a:buAutoNum type="arabicPeriod"/>
            </a:pPr>
            <a:r>
              <a:rPr lang="en-US" dirty="0" smtClean="0"/>
              <a:t>Why do you think Buddhists were attacked so severely by </a:t>
            </a:r>
            <a:r>
              <a:rPr lang="en-US" dirty="0" err="1" smtClean="0"/>
              <a:t>Daoists</a:t>
            </a:r>
            <a:r>
              <a:rPr lang="en-US" dirty="0" smtClean="0"/>
              <a:t> and </a:t>
            </a:r>
            <a:r>
              <a:rPr lang="en-US" dirty="0" err="1" smtClean="0"/>
              <a:t>Confucianists</a:t>
            </a:r>
            <a:r>
              <a:rPr lang="en-US" dirty="0" smtClean="0"/>
              <a:t>? What was the result?</a:t>
            </a:r>
            <a:endParaRPr lang="en-US" dirty="0"/>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2743663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3: The Song Dynasty</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3625" y="2186781"/>
            <a:ext cx="447675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history.cultural-china.com/chinaWH/upload/upfiles/2010-08/19/more_info2c89ac16a3d8ad1f271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960" y="1459628"/>
            <a:ext cx="6380480" cy="477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987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the Song</a:t>
            </a:r>
            <a:endParaRPr lang="en-US" dirty="0"/>
          </a:p>
        </p:txBody>
      </p:sp>
      <p:sp>
        <p:nvSpPr>
          <p:cNvPr id="3" name="Content Placeholder 2"/>
          <p:cNvSpPr>
            <a:spLocks noGrp="1"/>
          </p:cNvSpPr>
          <p:nvPr>
            <p:ph idx="1"/>
          </p:nvPr>
        </p:nvSpPr>
        <p:spPr/>
        <p:txBody>
          <a:bodyPr/>
          <a:lstStyle/>
          <a:p>
            <a:r>
              <a:rPr lang="en-US" dirty="0" smtClean="0"/>
              <a:t>Zhao </a:t>
            </a:r>
            <a:r>
              <a:rPr lang="en-US" dirty="0" err="1" smtClean="0"/>
              <a:t>Kuangyin</a:t>
            </a:r>
            <a:r>
              <a:rPr lang="en-US" dirty="0" smtClean="0"/>
              <a:t> reunites China (military commander) in 960</a:t>
            </a:r>
          </a:p>
          <a:p>
            <a:pPr lvl="1"/>
            <a:r>
              <a:rPr lang="en-US" dirty="0" smtClean="0"/>
              <a:t>Renamed Emperor </a:t>
            </a:r>
            <a:r>
              <a:rPr lang="en-US" dirty="0" err="1" smtClean="0"/>
              <a:t>Taizu</a:t>
            </a:r>
            <a:endParaRPr lang="en-US" dirty="0" smtClean="0"/>
          </a:p>
          <a:p>
            <a:pPr lvl="1"/>
            <a:r>
              <a:rPr lang="en-US" dirty="0" smtClean="0"/>
              <a:t>Defeats all rivals except northern Liao dynasty</a:t>
            </a:r>
          </a:p>
          <a:p>
            <a:pPr lvl="2"/>
            <a:r>
              <a:rPr lang="en-US" dirty="0" smtClean="0"/>
              <a:t>Founded by northern </a:t>
            </a:r>
            <a:r>
              <a:rPr lang="en-US" dirty="0" err="1" smtClean="0"/>
              <a:t>Khitan</a:t>
            </a:r>
            <a:r>
              <a:rPr lang="en-US" dirty="0" smtClean="0"/>
              <a:t> nomads</a:t>
            </a:r>
          </a:p>
          <a:p>
            <a:pPr lvl="2"/>
            <a:r>
              <a:rPr lang="en-US" dirty="0" smtClean="0"/>
              <a:t>After being defeated, </a:t>
            </a:r>
            <a:r>
              <a:rPr lang="en-US" dirty="0" err="1" smtClean="0"/>
              <a:t>Taizu</a:t>
            </a:r>
            <a:r>
              <a:rPr lang="en-US" dirty="0" smtClean="0"/>
              <a:t> forced to sign treaties with </a:t>
            </a:r>
            <a:r>
              <a:rPr lang="en-US" dirty="0" err="1" smtClean="0"/>
              <a:t>Khitan</a:t>
            </a:r>
            <a:r>
              <a:rPr lang="en-US" dirty="0" smtClean="0"/>
              <a:t>, forcing Song to pay tribute to </a:t>
            </a:r>
            <a:r>
              <a:rPr lang="en-US" dirty="0" err="1" smtClean="0"/>
              <a:t>Khitan</a:t>
            </a:r>
            <a:r>
              <a:rPr lang="en-US" dirty="0" smtClean="0"/>
              <a:t> to keep them from raiding</a:t>
            </a:r>
          </a:p>
          <a:p>
            <a:pPr lvl="3"/>
            <a:r>
              <a:rPr lang="en-US" dirty="0" smtClean="0"/>
              <a:t>Sets precedent for other Song rulers’ appeasement of nomads</a:t>
            </a:r>
          </a:p>
          <a:p>
            <a:pPr lvl="3"/>
            <a:endParaRPr lang="en-US" dirty="0"/>
          </a:p>
        </p:txBody>
      </p:sp>
    </p:spTree>
    <p:extLst>
      <p:ext uri="{BB962C8B-B14F-4D97-AF65-F5344CB8AC3E}">
        <p14:creationId xmlns:p14="http://schemas.microsoft.com/office/powerpoint/2010/main" val="427402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Song Politics</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Taizu</a:t>
            </a:r>
            <a:r>
              <a:rPr lang="en-US" dirty="0" smtClean="0"/>
              <a:t> establishes political reforms to prevent the factors that led to the downfall of the Tang</a:t>
            </a:r>
          </a:p>
          <a:p>
            <a:pPr lvl="1"/>
            <a:r>
              <a:rPr lang="en-US" dirty="0" smtClean="0"/>
              <a:t>Military subordinate to scholar-gentry</a:t>
            </a:r>
          </a:p>
          <a:p>
            <a:pPr lvl="1"/>
            <a:r>
              <a:rPr lang="en-US" dirty="0" smtClean="0"/>
              <a:t>Commanders rotated to prevent establishment of power base</a:t>
            </a:r>
          </a:p>
          <a:p>
            <a:pPr lvl="1"/>
            <a:r>
              <a:rPr lang="en-US" dirty="0" smtClean="0"/>
              <a:t>Song promoted Confucian scholar-gentry</a:t>
            </a:r>
          </a:p>
          <a:p>
            <a:pPr lvl="1"/>
            <a:r>
              <a:rPr lang="en-US" dirty="0" smtClean="0"/>
              <a:t>Salaries of officials increased, provided with servants and luxury goods</a:t>
            </a:r>
          </a:p>
          <a:p>
            <a:pPr lvl="1"/>
            <a:r>
              <a:rPr lang="en-US" dirty="0" smtClean="0"/>
              <a:t>Reforms of civil service exams</a:t>
            </a:r>
          </a:p>
          <a:p>
            <a:pPr lvl="2"/>
            <a:r>
              <a:rPr lang="en-US" dirty="0" smtClean="0"/>
              <a:t>Three tested levels: imperial, provincial, district (county)</a:t>
            </a:r>
          </a:p>
          <a:p>
            <a:pPr lvl="2"/>
            <a:r>
              <a:rPr lang="en-US" dirty="0" smtClean="0"/>
              <a:t>Higher percentage pass rate</a:t>
            </a:r>
          </a:p>
          <a:p>
            <a:pPr lvl="2"/>
            <a:r>
              <a:rPr lang="en-US" dirty="0" smtClean="0"/>
              <a:t>Bureaucracy becomes bloated</a:t>
            </a:r>
            <a:endParaRPr lang="en-US" dirty="0"/>
          </a:p>
        </p:txBody>
      </p:sp>
    </p:spTree>
    <p:extLst>
      <p:ext uri="{BB962C8B-B14F-4D97-AF65-F5344CB8AC3E}">
        <p14:creationId xmlns:p14="http://schemas.microsoft.com/office/powerpoint/2010/main" val="260028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
            <a:ext cx="8229600" cy="1143000"/>
          </a:xfrm>
        </p:spPr>
        <p:txBody>
          <a:bodyPr/>
          <a:lstStyle/>
          <a:p>
            <a:r>
              <a:rPr lang="en-US" dirty="0" smtClean="0"/>
              <a:t>Neo-Confucianism</a:t>
            </a:r>
            <a:endParaRPr lang="en-US" dirty="0"/>
          </a:p>
        </p:txBody>
      </p:sp>
      <p:sp>
        <p:nvSpPr>
          <p:cNvPr id="3" name="Content Placeholder 2"/>
          <p:cNvSpPr>
            <a:spLocks noGrp="1"/>
          </p:cNvSpPr>
          <p:nvPr>
            <p:ph idx="1"/>
          </p:nvPr>
        </p:nvSpPr>
        <p:spPr>
          <a:xfrm>
            <a:off x="182880" y="894080"/>
            <a:ext cx="8839200" cy="5791200"/>
          </a:xfrm>
        </p:spPr>
        <p:txBody>
          <a:bodyPr>
            <a:normAutofit fontScale="92500" lnSpcReduction="10000"/>
          </a:bodyPr>
          <a:lstStyle/>
          <a:p>
            <a:r>
              <a:rPr lang="en-US" dirty="0" smtClean="0"/>
              <a:t>Scholars try to recover Confucian texts and decipher ancient texts</a:t>
            </a:r>
          </a:p>
          <a:p>
            <a:pPr lvl="1"/>
            <a:r>
              <a:rPr lang="en-US" dirty="0" smtClean="0"/>
              <a:t>Establishment of academies to study classical texts</a:t>
            </a:r>
          </a:p>
          <a:p>
            <a:pPr lvl="1"/>
            <a:r>
              <a:rPr lang="en-US" dirty="0" smtClean="0"/>
              <a:t>Sought to prove superiority of indigenous philosophies (Confucianism/Daoism) against imported (Buddhism)</a:t>
            </a:r>
          </a:p>
          <a:p>
            <a:r>
              <a:rPr lang="en-US" dirty="0" smtClean="0"/>
              <a:t>Neo-Confucianism: revival of ancient Confucian teachings</a:t>
            </a:r>
          </a:p>
          <a:p>
            <a:pPr lvl="1"/>
            <a:r>
              <a:rPr lang="en-US" dirty="0" smtClean="0"/>
              <a:t>Cultivating personal morality was highest goal</a:t>
            </a:r>
          </a:p>
          <a:p>
            <a:pPr lvl="1"/>
            <a:r>
              <a:rPr lang="en-US" dirty="0" smtClean="0"/>
              <a:t>Virtue attained through knowledge by book learning and personal observation</a:t>
            </a:r>
          </a:p>
          <a:p>
            <a:pPr lvl="1"/>
            <a:r>
              <a:rPr lang="en-US" dirty="0" smtClean="0"/>
              <a:t>Emphasis on rank, obligation, deference, rituals reinforcing class, age, gender</a:t>
            </a:r>
          </a:p>
          <a:p>
            <a:pPr lvl="1"/>
            <a:r>
              <a:rPr lang="en-US" dirty="0" smtClean="0"/>
              <a:t>Authority of the patriarch</a:t>
            </a:r>
            <a:endParaRPr lang="en-US" dirty="0"/>
          </a:p>
        </p:txBody>
      </p:sp>
    </p:spTree>
    <p:extLst>
      <p:ext uri="{BB962C8B-B14F-4D97-AF65-F5344CB8AC3E}">
        <p14:creationId xmlns:p14="http://schemas.microsoft.com/office/powerpoint/2010/main" val="61694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282"/>
            <a:ext cx="8229600" cy="1143000"/>
          </a:xfrm>
        </p:spPr>
        <p:txBody>
          <a:bodyPr/>
          <a:lstStyle/>
          <a:p>
            <a:r>
              <a:rPr lang="en-US" dirty="0" smtClean="0"/>
              <a:t>Fall of the Song</a:t>
            </a:r>
            <a:endParaRPr lang="en-US" dirty="0"/>
          </a:p>
        </p:txBody>
      </p:sp>
      <p:sp>
        <p:nvSpPr>
          <p:cNvPr id="3" name="Content Placeholder 2"/>
          <p:cNvSpPr>
            <a:spLocks noGrp="1"/>
          </p:cNvSpPr>
          <p:nvPr>
            <p:ph idx="1"/>
          </p:nvPr>
        </p:nvSpPr>
        <p:spPr>
          <a:xfrm>
            <a:off x="71120" y="833120"/>
            <a:ext cx="8900160" cy="5902960"/>
          </a:xfrm>
        </p:spPr>
        <p:txBody>
          <a:bodyPr>
            <a:normAutofit fontScale="62500" lnSpcReduction="20000"/>
          </a:bodyPr>
          <a:lstStyle/>
          <a:p>
            <a:r>
              <a:rPr lang="en-US" dirty="0" smtClean="0"/>
              <a:t>Weakness of Song handling of </a:t>
            </a:r>
            <a:r>
              <a:rPr lang="en-US" dirty="0" err="1" smtClean="0"/>
              <a:t>Khitans</a:t>
            </a:r>
            <a:r>
              <a:rPr lang="en-US" dirty="0" smtClean="0"/>
              <a:t> encourages other nomads to carve out land</a:t>
            </a:r>
          </a:p>
          <a:p>
            <a:pPr lvl="1"/>
            <a:r>
              <a:rPr lang="en-US" dirty="0" err="1" smtClean="0"/>
              <a:t>Tangut</a:t>
            </a:r>
            <a:r>
              <a:rPr lang="en-US" dirty="0" smtClean="0"/>
              <a:t> tribes establish Xi Xia kingdom</a:t>
            </a:r>
          </a:p>
          <a:p>
            <a:pPr lvl="2"/>
            <a:r>
              <a:rPr lang="en-US" dirty="0" smtClean="0"/>
              <a:t>Song also pay tribute, causing large drain on resources</a:t>
            </a:r>
          </a:p>
          <a:p>
            <a:r>
              <a:rPr lang="en-US" dirty="0" smtClean="0"/>
              <a:t>Cost of army to hold back nomads enormous</a:t>
            </a:r>
          </a:p>
          <a:p>
            <a:r>
              <a:rPr lang="en-US" dirty="0" smtClean="0"/>
              <a:t>Disdain for military by scholar-gentry</a:t>
            </a:r>
          </a:p>
          <a:p>
            <a:pPr lvl="1"/>
            <a:r>
              <a:rPr lang="en-US" dirty="0" smtClean="0"/>
              <a:t>Funds needed to upgrade weapons diverted to scholasticism of gentry</a:t>
            </a:r>
          </a:p>
          <a:p>
            <a:r>
              <a:rPr lang="en-US" dirty="0" smtClean="0"/>
              <a:t>Wang </a:t>
            </a:r>
            <a:r>
              <a:rPr lang="en-US" dirty="0" err="1" smtClean="0"/>
              <a:t>Anshi</a:t>
            </a:r>
            <a:r>
              <a:rPr lang="en-US" dirty="0" smtClean="0"/>
              <a:t> (chief minister, 1070-80) introduces reforms</a:t>
            </a:r>
          </a:p>
          <a:p>
            <a:pPr lvl="1"/>
            <a:r>
              <a:rPr lang="en-US" dirty="0" smtClean="0"/>
              <a:t>Legalistic rule</a:t>
            </a:r>
          </a:p>
          <a:p>
            <a:pPr lvl="1"/>
            <a:r>
              <a:rPr lang="en-US" dirty="0" smtClean="0"/>
              <a:t>Cheap loans</a:t>
            </a:r>
          </a:p>
          <a:p>
            <a:pPr lvl="1"/>
            <a:r>
              <a:rPr lang="en-US" dirty="0" smtClean="0"/>
              <a:t>Government-assisted irrigation projects to encourage agriculture</a:t>
            </a:r>
          </a:p>
          <a:p>
            <a:pPr lvl="1"/>
            <a:r>
              <a:rPr lang="en-US" dirty="0" smtClean="0"/>
              <a:t>Taxed landlords and scholars (previously exempted)</a:t>
            </a:r>
          </a:p>
          <a:p>
            <a:pPr lvl="2"/>
            <a:r>
              <a:rPr lang="en-US" dirty="0" smtClean="0"/>
              <a:t>Use of taxes to pay mercenaries</a:t>
            </a:r>
          </a:p>
          <a:p>
            <a:pPr lvl="1"/>
            <a:r>
              <a:rPr lang="en-US" dirty="0" smtClean="0"/>
              <a:t>Reorganizes civil service exams to analytical thinking rather than rote memorization</a:t>
            </a:r>
          </a:p>
          <a:p>
            <a:pPr lvl="2"/>
            <a:r>
              <a:rPr lang="en-US" dirty="0" smtClean="0"/>
              <a:t>Less scholar-gentry passage</a:t>
            </a:r>
          </a:p>
          <a:p>
            <a:r>
              <a:rPr lang="en-US" dirty="0" smtClean="0"/>
              <a:t>New emperor established (1085) favoring neo-Confucians</a:t>
            </a:r>
          </a:p>
          <a:p>
            <a:pPr lvl="1"/>
            <a:r>
              <a:rPr lang="en-US" dirty="0" smtClean="0"/>
              <a:t>Eliminate Wang’s reforms, causing economics to deteriorate</a:t>
            </a:r>
          </a:p>
          <a:p>
            <a:pPr lvl="2"/>
            <a:r>
              <a:rPr lang="en-US" dirty="0" smtClean="0"/>
              <a:t>Leads to peasant revolts</a:t>
            </a:r>
          </a:p>
          <a:p>
            <a:r>
              <a:rPr lang="en-US" dirty="0" smtClean="0"/>
              <a:t>Jurchen nomadic tribe overthrows </a:t>
            </a:r>
            <a:r>
              <a:rPr lang="en-US" dirty="0" err="1" smtClean="0"/>
              <a:t>Lio</a:t>
            </a:r>
            <a:r>
              <a:rPr lang="en-US" dirty="0" smtClean="0"/>
              <a:t> dynasty, establishes </a:t>
            </a:r>
            <a:r>
              <a:rPr lang="en-US" dirty="0" err="1" smtClean="0"/>
              <a:t>Jin</a:t>
            </a:r>
            <a:r>
              <a:rPr lang="en-US" dirty="0" smtClean="0"/>
              <a:t> kingdom</a:t>
            </a:r>
          </a:p>
          <a:p>
            <a:pPr lvl="1"/>
            <a:r>
              <a:rPr lang="en-US" dirty="0" smtClean="0"/>
              <a:t>Annexes most of Yellow River basin, forcing Song to flee south</a:t>
            </a:r>
          </a:p>
          <a:p>
            <a:pPr lvl="2"/>
            <a:r>
              <a:rPr lang="en-US" dirty="0" smtClean="0"/>
              <a:t>Establishment of Southern Song dynasty (1167-1279)</a:t>
            </a:r>
          </a:p>
        </p:txBody>
      </p:sp>
    </p:spTree>
    <p:extLst>
      <p:ext uri="{BB962C8B-B14F-4D97-AF65-F5344CB8AC3E}">
        <p14:creationId xmlns:p14="http://schemas.microsoft.com/office/powerpoint/2010/main" val="19554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Questions</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Compare and contrast the Tang and Song. </a:t>
            </a:r>
          </a:p>
          <a:p>
            <a:pPr marL="914400" lvl="1" indent="-514350">
              <a:buAutoNum type="alphaLcPeriod"/>
            </a:pPr>
            <a:r>
              <a:rPr lang="en-US" dirty="0" smtClean="0"/>
              <a:t>Why are they similar or different?</a:t>
            </a:r>
            <a:endParaRPr lang="en-US" dirty="0"/>
          </a:p>
          <a:p>
            <a:pPr marL="514350" indent="-514350">
              <a:buAutoNum type="arabicPeriod"/>
            </a:pPr>
            <a:r>
              <a:rPr lang="en-US" dirty="0" smtClean="0"/>
              <a:t>Why was Neo-Confucianism so against Buddhism and foreign ideas?</a:t>
            </a:r>
          </a:p>
          <a:p>
            <a:pPr marL="914400" lvl="1" indent="-514350">
              <a:buAutoNum type="alphaLcPeriod"/>
            </a:pPr>
            <a:r>
              <a:rPr lang="en-US" dirty="0" smtClean="0"/>
              <a:t>How was Neo-Confucianism alike and different from the initial ideas of Confucius?</a:t>
            </a:r>
          </a:p>
          <a:p>
            <a:pPr marL="514350" indent="-514350">
              <a:buAutoNum type="arabicPeriod"/>
            </a:pPr>
            <a:r>
              <a:rPr lang="en-US" dirty="0" smtClean="0"/>
              <a:t>Compare and contrast the fall of the Sui, Tang, and Song. </a:t>
            </a:r>
          </a:p>
          <a:p>
            <a:pPr marL="914400" lvl="1" indent="-514350">
              <a:buAutoNum type="alphaLcPeriod"/>
            </a:pPr>
            <a:r>
              <a:rPr lang="en-US" dirty="0" smtClean="0"/>
              <a:t>Are they more alike or different? Give evidence to back your claim.</a:t>
            </a:r>
          </a:p>
          <a:p>
            <a:pPr marL="400050" lvl="1" indent="0">
              <a:buNone/>
            </a:pPr>
            <a:endParaRPr lang="en-US" dirty="0" smtClean="0"/>
          </a:p>
          <a:p>
            <a:pPr marL="514350" indent="-514350">
              <a:buAutoNum type="arabicPeriod"/>
            </a:pPr>
            <a:endParaRPr lang="en-US" dirty="0" smtClean="0"/>
          </a:p>
        </p:txBody>
      </p:sp>
    </p:spTree>
    <p:extLst>
      <p:ext uri="{BB962C8B-B14F-4D97-AF65-F5344CB8AC3E}">
        <p14:creationId xmlns:p14="http://schemas.microsoft.com/office/powerpoint/2010/main" val="3533032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1: The Sui Dynasty</a:t>
            </a:r>
            <a:endParaRPr lang="en-US" dirty="0"/>
          </a:p>
        </p:txBody>
      </p:sp>
      <p:pic>
        <p:nvPicPr>
          <p:cNvPr id="6" name="Content Placeholder 5"/>
          <p:cNvPicPr>
            <a:picLocks noGrp="1" noChangeAspect="1"/>
          </p:cNvPicPr>
          <p:nvPr>
            <p:ph idx="1"/>
          </p:nvPr>
        </p:nvPicPr>
        <p:blipFill>
          <a:blip r:embed="rId2"/>
          <a:srcRect l="-64509" r="-64509"/>
          <a:stretch>
            <a:fillRect/>
          </a:stretch>
        </p:blipFill>
        <p:spPr>
          <a:xfrm>
            <a:off x="-1648935" y="1402314"/>
            <a:ext cx="8229600" cy="4723850"/>
          </a:xfrm>
        </p:spPr>
      </p:pic>
      <p:pic>
        <p:nvPicPr>
          <p:cNvPr id="7" name="Picture 6"/>
          <p:cNvPicPr>
            <a:picLocks noChangeAspect="1"/>
          </p:cNvPicPr>
          <p:nvPr/>
        </p:nvPicPr>
        <p:blipFill>
          <a:blip r:embed="rId3"/>
          <a:stretch>
            <a:fillRect/>
          </a:stretch>
        </p:blipFill>
        <p:spPr>
          <a:xfrm>
            <a:off x="4887462" y="1402313"/>
            <a:ext cx="3608062" cy="4723850"/>
          </a:xfrm>
          <a:prstGeom prst="rect">
            <a:avLst/>
          </a:prstGeom>
        </p:spPr>
      </p:pic>
    </p:spTree>
    <p:extLst>
      <p:ext uri="{BB962C8B-B14F-4D97-AF65-F5344CB8AC3E}">
        <p14:creationId xmlns:p14="http://schemas.microsoft.com/office/powerpoint/2010/main" val="3182683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Module 4: The Golden Age of Chinese Economics and Culture</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http://www.absolutechinatours.com/UploadFiles/ImageBase/2007032517535677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340" y="1475147"/>
            <a:ext cx="3451860" cy="52190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acc6.its.brooklyn.cuny.edu/~phalsall/images/yellbir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554" y="2164080"/>
            <a:ext cx="4900511" cy="348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373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Grand Canal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Built by </a:t>
            </a:r>
            <a:r>
              <a:rPr lang="en-US" dirty="0" err="1" smtClean="0"/>
              <a:t>Yangdi</a:t>
            </a:r>
            <a:r>
              <a:rPr lang="en-US" dirty="0" smtClean="0"/>
              <a:t> (589-618)</a:t>
            </a:r>
          </a:p>
          <a:p>
            <a:r>
              <a:rPr lang="en-US" dirty="0" smtClean="0"/>
              <a:t>Linked Chinese civilization in north China plain with Yangtze 500 miles south</a:t>
            </a:r>
          </a:p>
          <a:p>
            <a:r>
              <a:rPr lang="en-US" dirty="0" smtClean="0"/>
              <a:t>Built to accommodate cheaper, quicker trade north-south as opposed to predominant east-west</a:t>
            </a:r>
          </a:p>
          <a:p>
            <a:r>
              <a:rPr lang="en-US" dirty="0" smtClean="0"/>
              <a:t>Makes it easier to facilitate control over southern regions by courts, bureaucracy, and armies</a:t>
            </a:r>
          </a:p>
          <a:p>
            <a:pPr lvl="1"/>
            <a:r>
              <a:rPr lang="en-US" dirty="0" smtClean="0"/>
              <a:t>Transportation of grain south during times of drought or famine</a:t>
            </a:r>
          </a:p>
          <a:p>
            <a:r>
              <a:rPr lang="en-US" dirty="0" smtClean="0"/>
              <a:t>More than one million forced laborers </a:t>
            </a:r>
            <a:endParaRPr lang="en-US" dirty="0"/>
          </a:p>
        </p:txBody>
      </p:sp>
    </p:spTree>
    <p:extLst>
      <p:ext uri="{BB962C8B-B14F-4D97-AF65-F5344CB8AC3E}">
        <p14:creationId xmlns:p14="http://schemas.microsoft.com/office/powerpoint/2010/main" val="293891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upload.wikimedia.org/wikipedia/commons/thumb/c/cb/Modern_Course_of_Grand_Canal_of_China.png/400px-Modern_Course_of_Grand_Canal_of_Chi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50438" cy="67005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chinapage.com/canal01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0925" y="2321242"/>
            <a:ext cx="5553075"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169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Commercialism</a:t>
            </a:r>
            <a:endParaRPr lang="en-US" dirty="0"/>
          </a:p>
        </p:txBody>
      </p:sp>
      <p:sp>
        <p:nvSpPr>
          <p:cNvPr id="3" name="Content Placeholder 2"/>
          <p:cNvSpPr>
            <a:spLocks noGrp="1"/>
          </p:cNvSpPr>
          <p:nvPr>
            <p:ph idx="1"/>
          </p:nvPr>
        </p:nvSpPr>
        <p:spPr/>
        <p:txBody>
          <a:bodyPr>
            <a:normAutofit lnSpcReduction="10000"/>
          </a:bodyPr>
          <a:lstStyle/>
          <a:p>
            <a:r>
              <a:rPr lang="en-US" dirty="0" smtClean="0"/>
              <a:t>Reopening of old Silk Road routes to trade with Persia and Arabs</a:t>
            </a:r>
          </a:p>
          <a:p>
            <a:pPr lvl="1"/>
            <a:r>
              <a:rPr lang="en-US" dirty="0" smtClean="0"/>
              <a:t>Horses, Persian rigs, tapestries to China, silk, porcelain, paper from China</a:t>
            </a:r>
          </a:p>
          <a:p>
            <a:r>
              <a:rPr lang="en-US" dirty="0" smtClean="0"/>
              <a:t>Transport of goods </a:t>
            </a:r>
            <a:r>
              <a:rPr lang="en-US" b="1" i="1" dirty="0" smtClean="0"/>
              <a:t>overseas</a:t>
            </a:r>
            <a:r>
              <a:rPr lang="en-US" dirty="0" smtClean="0"/>
              <a:t> rather than foreign merchants to China</a:t>
            </a:r>
          </a:p>
          <a:p>
            <a:pPr lvl="1"/>
            <a:r>
              <a:rPr lang="en-US" dirty="0" smtClean="0"/>
              <a:t>Use of Chinese junks</a:t>
            </a:r>
          </a:p>
          <a:p>
            <a:pPr lvl="2"/>
            <a:r>
              <a:rPr lang="en-US" dirty="0" smtClean="0"/>
              <a:t>Watertight bulkheads, sternpost rudders, oars, sails, compasses, fenders, rockets for self-defense</a:t>
            </a:r>
          </a:p>
          <a:p>
            <a:pPr lvl="2"/>
            <a:r>
              <a:rPr lang="en-US" dirty="0" smtClean="0"/>
              <a:t>Allows China to become formidable force in Asian seas</a:t>
            </a:r>
            <a:endParaRPr lang="en-US" dirty="0"/>
          </a:p>
        </p:txBody>
      </p:sp>
    </p:spTree>
    <p:extLst>
      <p:ext uri="{BB962C8B-B14F-4D97-AF65-F5344CB8AC3E}">
        <p14:creationId xmlns:p14="http://schemas.microsoft.com/office/powerpoint/2010/main" val="387762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Growth</a:t>
            </a:r>
            <a:endParaRPr lang="en-US" dirty="0"/>
          </a:p>
        </p:txBody>
      </p:sp>
      <p:sp>
        <p:nvSpPr>
          <p:cNvPr id="3" name="Content Placeholder 2"/>
          <p:cNvSpPr>
            <a:spLocks noGrp="1"/>
          </p:cNvSpPr>
          <p:nvPr>
            <p:ph idx="1"/>
          </p:nvPr>
        </p:nvSpPr>
        <p:spPr/>
        <p:txBody>
          <a:bodyPr>
            <a:normAutofit fontScale="92500"/>
          </a:bodyPr>
          <a:lstStyle/>
          <a:p>
            <a:r>
              <a:rPr lang="en-US" dirty="0" smtClean="0"/>
              <a:t>Import trade allows for growth of cities and towns</a:t>
            </a:r>
          </a:p>
          <a:p>
            <a:pPr lvl="1"/>
            <a:r>
              <a:rPr lang="en-US" dirty="0" smtClean="0"/>
              <a:t>Shops, farmers markets, artisanship, guilds</a:t>
            </a:r>
          </a:p>
          <a:p>
            <a:r>
              <a:rPr lang="en-US" dirty="0" smtClean="0"/>
              <a:t>Beginning of credit and paper money</a:t>
            </a:r>
          </a:p>
          <a:p>
            <a:pPr lvl="1"/>
            <a:r>
              <a:rPr lang="en-US" dirty="0" smtClean="0"/>
              <a:t>Credit vouchers, aka “flying money” reduced robbery</a:t>
            </a:r>
          </a:p>
          <a:p>
            <a:r>
              <a:rPr lang="en-US" dirty="0" smtClean="0"/>
              <a:t>With more people moving to towns for trade and artisanship, cities grow exponentially</a:t>
            </a:r>
          </a:p>
          <a:p>
            <a:pPr lvl="1"/>
            <a:r>
              <a:rPr lang="en-US" dirty="0" smtClean="0"/>
              <a:t>City luxuries for aristocrats and emperor</a:t>
            </a:r>
          </a:p>
          <a:p>
            <a:pPr lvl="2"/>
            <a:r>
              <a:rPr lang="en-US" dirty="0" smtClean="0"/>
              <a:t>Gardens, hunting parks</a:t>
            </a:r>
            <a:endParaRPr lang="en-US" dirty="0"/>
          </a:p>
        </p:txBody>
      </p:sp>
    </p:spTree>
    <p:extLst>
      <p:ext uri="{BB962C8B-B14F-4D97-AF65-F5344CB8AC3E}">
        <p14:creationId xmlns:p14="http://schemas.microsoft.com/office/powerpoint/2010/main" val="324076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520"/>
            <a:ext cx="8229600" cy="1143000"/>
          </a:xfrm>
        </p:spPr>
        <p:txBody>
          <a:bodyPr/>
          <a:lstStyle/>
          <a:p>
            <a:r>
              <a:rPr lang="en-US" dirty="0" smtClean="0"/>
              <a:t>Rural Life</a:t>
            </a:r>
            <a:endParaRPr lang="en-US" dirty="0"/>
          </a:p>
        </p:txBody>
      </p:sp>
      <p:sp>
        <p:nvSpPr>
          <p:cNvPr id="3" name="Content Placeholder 2"/>
          <p:cNvSpPr>
            <a:spLocks noGrp="1"/>
          </p:cNvSpPr>
          <p:nvPr>
            <p:ph idx="1"/>
          </p:nvPr>
        </p:nvSpPr>
        <p:spPr>
          <a:xfrm>
            <a:off x="203200" y="640080"/>
            <a:ext cx="8808720" cy="6085840"/>
          </a:xfrm>
        </p:spPr>
        <p:txBody>
          <a:bodyPr>
            <a:normAutofit fontScale="77500" lnSpcReduction="20000"/>
          </a:bodyPr>
          <a:lstStyle/>
          <a:p>
            <a:r>
              <a:rPr lang="en-US" dirty="0" smtClean="0"/>
              <a:t>Encouragement of peasants to migrate to uncultivated areas</a:t>
            </a:r>
          </a:p>
          <a:p>
            <a:pPr lvl="1"/>
            <a:r>
              <a:rPr lang="en-US" dirty="0" smtClean="0"/>
              <a:t>Send military garrisons to protect new settlements</a:t>
            </a:r>
          </a:p>
          <a:p>
            <a:r>
              <a:rPr lang="en-US" dirty="0" smtClean="0"/>
              <a:t>Agricultural improvements</a:t>
            </a:r>
          </a:p>
          <a:p>
            <a:pPr lvl="1"/>
            <a:r>
              <a:rPr lang="en-US" dirty="0" smtClean="0"/>
              <a:t>State-regulated irrigation and embankments</a:t>
            </a:r>
          </a:p>
          <a:p>
            <a:pPr lvl="1"/>
            <a:r>
              <a:rPr lang="en-US" dirty="0" smtClean="0"/>
              <a:t>Introduction of new seeds</a:t>
            </a:r>
          </a:p>
          <a:p>
            <a:pPr lvl="1"/>
            <a:r>
              <a:rPr lang="en-US" dirty="0" smtClean="0"/>
              <a:t>Better use of manures</a:t>
            </a:r>
          </a:p>
          <a:p>
            <a:pPr lvl="1"/>
            <a:r>
              <a:rPr lang="en-US" dirty="0" smtClean="0"/>
              <a:t>Soil preparation and weeding</a:t>
            </a:r>
          </a:p>
          <a:p>
            <a:pPr lvl="1"/>
            <a:r>
              <a:rPr lang="en-US" dirty="0" smtClean="0"/>
              <a:t>Multiple cropping</a:t>
            </a:r>
          </a:p>
          <a:p>
            <a:pPr lvl="1"/>
            <a:r>
              <a:rPr lang="en-US" dirty="0" smtClean="0"/>
              <a:t>Improved water control</a:t>
            </a:r>
          </a:p>
          <a:p>
            <a:pPr lvl="1"/>
            <a:r>
              <a:rPr lang="en-US" dirty="0" smtClean="0"/>
              <a:t>Wheelbarrow</a:t>
            </a:r>
          </a:p>
          <a:p>
            <a:r>
              <a:rPr lang="en-US" dirty="0" smtClean="0"/>
              <a:t>Rulers of Sui and Tang aim to break up estates of aristocracy and redistribute to free peasants</a:t>
            </a:r>
          </a:p>
          <a:p>
            <a:pPr lvl="1"/>
            <a:r>
              <a:rPr lang="en-US" dirty="0" smtClean="0"/>
              <a:t>Reduce power of aristocracy, give more power to peasants</a:t>
            </a:r>
          </a:p>
          <a:p>
            <a:r>
              <a:rPr lang="en-US" dirty="0" smtClean="0"/>
              <a:t>Extended family households increase in number and size</a:t>
            </a:r>
          </a:p>
          <a:p>
            <a:pPr lvl="1"/>
            <a:r>
              <a:rPr lang="en-US" dirty="0" smtClean="0"/>
              <a:t>Curved roofs with upturned corners, painted roof tiles</a:t>
            </a:r>
          </a:p>
          <a:p>
            <a:pPr lvl="2"/>
            <a:r>
              <a:rPr lang="en-US" dirty="0" smtClean="0"/>
              <a:t>Reserved for people of high rank</a:t>
            </a:r>
          </a:p>
          <a:p>
            <a:pPr lvl="2"/>
            <a:r>
              <a:rPr lang="en-US" dirty="0" smtClean="0"/>
              <a:t>Still use natural elements to tie back to nature</a:t>
            </a:r>
            <a:endParaRPr lang="en-US" dirty="0"/>
          </a:p>
        </p:txBody>
      </p:sp>
    </p:spTree>
    <p:extLst>
      <p:ext uri="{BB962C8B-B14F-4D97-AF65-F5344CB8AC3E}">
        <p14:creationId xmlns:p14="http://schemas.microsoft.com/office/powerpoint/2010/main" val="15511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and Society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Women</a:t>
            </a:r>
          </a:p>
          <a:p>
            <a:pPr lvl="1"/>
            <a:r>
              <a:rPr lang="en-US" dirty="0" smtClean="0"/>
              <a:t>Improve in status during Tang and early Song</a:t>
            </a:r>
          </a:p>
          <a:p>
            <a:pPr lvl="1"/>
            <a:r>
              <a:rPr lang="en-US" dirty="0" smtClean="0"/>
              <a:t>Decrease in status during late Song</a:t>
            </a:r>
          </a:p>
          <a:p>
            <a:pPr lvl="1"/>
            <a:r>
              <a:rPr lang="en-US" dirty="0" smtClean="0"/>
              <a:t>Male-dominated hierarchy</a:t>
            </a:r>
          </a:p>
          <a:p>
            <a:pPr lvl="1"/>
            <a:r>
              <a:rPr lang="en-US" dirty="0" smtClean="0"/>
              <a:t>Upper-class women practicing personal expression</a:t>
            </a:r>
          </a:p>
          <a:p>
            <a:pPr lvl="1"/>
            <a:r>
              <a:rPr lang="en-US" dirty="0" smtClean="0"/>
              <a:t>Divorce by mutual consent, protection of wife</a:t>
            </a:r>
          </a:p>
          <a:p>
            <a:r>
              <a:rPr lang="en-US" dirty="0" smtClean="0"/>
              <a:t>Authority of elders improved by laws allowing for beheading</a:t>
            </a:r>
          </a:p>
          <a:p>
            <a:r>
              <a:rPr lang="en-US" dirty="0" smtClean="0"/>
              <a:t>Marriage as alliance</a:t>
            </a:r>
          </a:p>
          <a:p>
            <a:pPr lvl="1"/>
            <a:r>
              <a:rPr lang="en-US" dirty="0" smtClean="0"/>
              <a:t>Use of matchmakers</a:t>
            </a:r>
          </a:p>
          <a:p>
            <a:pPr lvl="1"/>
            <a:r>
              <a:rPr lang="en-US" dirty="0" smtClean="0"/>
              <a:t>Use of dowries</a:t>
            </a:r>
          </a:p>
          <a:p>
            <a:pPr lvl="1"/>
            <a:r>
              <a:rPr lang="en-US" dirty="0" smtClean="0"/>
              <a:t>Similar age range marriages</a:t>
            </a:r>
          </a:p>
          <a:p>
            <a:endParaRPr lang="en-US" dirty="0"/>
          </a:p>
        </p:txBody>
      </p:sp>
    </p:spTree>
    <p:extLst>
      <p:ext uri="{BB962C8B-B14F-4D97-AF65-F5344CB8AC3E}">
        <p14:creationId xmlns:p14="http://schemas.microsoft.com/office/powerpoint/2010/main" val="69960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Neo-Confucianism and Men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During late Song</a:t>
            </a:r>
          </a:p>
          <a:p>
            <a:r>
              <a:rPr lang="en-US" dirty="0" smtClean="0"/>
              <a:t>Stress women’s role as homemaker and mother, bearer of sons</a:t>
            </a:r>
          </a:p>
          <a:p>
            <a:r>
              <a:rPr lang="en-US" dirty="0" smtClean="0"/>
              <a:t>Confinement of women</a:t>
            </a:r>
          </a:p>
          <a:p>
            <a:r>
              <a:rPr lang="en-US" dirty="0" smtClean="0"/>
              <a:t>Stress virginity for brides, fidelity for wives, chastity for widows (discouraged from remarrying)</a:t>
            </a:r>
          </a:p>
          <a:p>
            <a:r>
              <a:rPr lang="en-US" dirty="0" smtClean="0"/>
              <a:t>Double standards for men </a:t>
            </a:r>
          </a:p>
          <a:p>
            <a:pPr lvl="1"/>
            <a:r>
              <a:rPr lang="en-US" dirty="0" smtClean="0"/>
              <a:t>Permitted to have premarital sex, </a:t>
            </a:r>
            <a:r>
              <a:rPr lang="en-US" dirty="0" err="1" smtClean="0"/>
              <a:t>concubinage</a:t>
            </a:r>
            <a:r>
              <a:rPr lang="en-US" dirty="0" smtClean="0"/>
              <a:t>, remarry, polygamy</a:t>
            </a:r>
          </a:p>
          <a:p>
            <a:r>
              <a:rPr lang="en-US" dirty="0" smtClean="0"/>
              <a:t>Laws favoring men in inheritance, divorce, education</a:t>
            </a:r>
          </a:p>
          <a:p>
            <a:r>
              <a:rPr lang="en-US" dirty="0" err="1" smtClean="0"/>
              <a:t>Footbinding</a:t>
            </a:r>
            <a:endParaRPr lang="en-US" dirty="0" smtClean="0"/>
          </a:p>
          <a:p>
            <a:pPr lvl="1"/>
            <a:r>
              <a:rPr lang="en-US" dirty="0" smtClean="0"/>
              <a:t>As early as ages 5-6</a:t>
            </a:r>
          </a:p>
          <a:p>
            <a:pPr lvl="1"/>
            <a:r>
              <a:rPr lang="en-US" dirty="0" smtClean="0"/>
              <a:t>Foot shaped as “lotus petal” or “golden lily” that was “preferred” by upper-class husbands</a:t>
            </a:r>
          </a:p>
          <a:p>
            <a:pPr lvl="1"/>
            <a:r>
              <a:rPr lang="en-US" dirty="0" smtClean="0"/>
              <a:t>Limited mobility, making women “trophy wives”</a:t>
            </a:r>
          </a:p>
          <a:p>
            <a:pPr lvl="1"/>
            <a:r>
              <a:rPr lang="en-US" dirty="0" smtClean="0"/>
              <a:t>Slow to adopt by lower classes (women needed for family economy)</a:t>
            </a:r>
            <a:endParaRPr lang="en-US" dirty="0"/>
          </a:p>
        </p:txBody>
      </p:sp>
    </p:spTree>
    <p:extLst>
      <p:ext uri="{BB962C8B-B14F-4D97-AF65-F5344CB8AC3E}">
        <p14:creationId xmlns:p14="http://schemas.microsoft.com/office/powerpoint/2010/main" val="368305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Tang poetry, Song painting</a:t>
            </a:r>
          </a:p>
          <a:p>
            <a:r>
              <a:rPr lang="en-US" dirty="0" smtClean="0"/>
              <a:t>Banks and paper money</a:t>
            </a:r>
          </a:p>
          <a:p>
            <a:r>
              <a:rPr lang="en-US" dirty="0" smtClean="0"/>
              <a:t>Engineering (Grand Canal, irrigation, embankments, dikes, dams)</a:t>
            </a:r>
          </a:p>
          <a:p>
            <a:r>
              <a:rPr lang="en-US" dirty="0" smtClean="0"/>
              <a:t>Bridge building</a:t>
            </a:r>
          </a:p>
          <a:p>
            <a:r>
              <a:rPr lang="en-US" dirty="0" smtClean="0"/>
              <a:t>Explosive powder</a:t>
            </a:r>
          </a:p>
          <a:p>
            <a:pPr lvl="1"/>
            <a:r>
              <a:rPr lang="en-US" dirty="0" smtClean="0"/>
              <a:t>Grenades, bombs, flamethrowers, poison gas, rocket launchers</a:t>
            </a:r>
          </a:p>
          <a:p>
            <a:r>
              <a:rPr lang="en-US" dirty="0" smtClean="0"/>
              <a:t>Chairs</a:t>
            </a:r>
          </a:p>
          <a:p>
            <a:r>
              <a:rPr lang="en-US" dirty="0" smtClean="0"/>
              <a:t>Tea</a:t>
            </a:r>
          </a:p>
          <a:p>
            <a:r>
              <a:rPr lang="en-US" dirty="0" smtClean="0"/>
              <a:t>Coal</a:t>
            </a:r>
          </a:p>
          <a:p>
            <a:r>
              <a:rPr lang="en-US" dirty="0" smtClean="0"/>
              <a:t>Kites</a:t>
            </a:r>
          </a:p>
          <a:p>
            <a:r>
              <a:rPr lang="en-US" dirty="0" smtClean="0"/>
              <a:t>Compasses</a:t>
            </a:r>
          </a:p>
          <a:p>
            <a:r>
              <a:rPr lang="en-US" dirty="0" smtClean="0"/>
              <a:t>Abacus</a:t>
            </a:r>
          </a:p>
          <a:p>
            <a:r>
              <a:rPr lang="en-US" dirty="0" smtClean="0"/>
              <a:t>Movable type</a:t>
            </a:r>
          </a:p>
          <a:p>
            <a:r>
              <a:rPr lang="en-US" dirty="0" smtClean="0"/>
              <a:t>Paper</a:t>
            </a:r>
            <a:endParaRPr lang="en-US" dirty="0"/>
          </a:p>
        </p:txBody>
      </p:sp>
    </p:spTree>
    <p:extLst>
      <p:ext uri="{BB962C8B-B14F-4D97-AF65-F5344CB8AC3E}">
        <p14:creationId xmlns:p14="http://schemas.microsoft.com/office/powerpoint/2010/main" val="10619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Scholarly Refinement</a:t>
            </a:r>
            <a:endParaRPr lang="en-US" dirty="0"/>
          </a:p>
        </p:txBody>
      </p:sp>
      <p:sp>
        <p:nvSpPr>
          <p:cNvPr id="3" name="Content Placeholder 2"/>
          <p:cNvSpPr>
            <a:spLocks noGrp="1"/>
          </p:cNvSpPr>
          <p:nvPr>
            <p:ph idx="1"/>
          </p:nvPr>
        </p:nvSpPr>
        <p:spPr>
          <a:xfrm>
            <a:off x="223520" y="1188720"/>
            <a:ext cx="8707120" cy="5527040"/>
          </a:xfrm>
        </p:spPr>
        <p:txBody>
          <a:bodyPr>
            <a:normAutofit fontScale="77500" lnSpcReduction="20000"/>
          </a:bodyPr>
          <a:lstStyle/>
          <a:p>
            <a:r>
              <a:rPr lang="en-US" dirty="0" smtClean="0"/>
              <a:t>Scholar-administrators and Confucian teachers write literature of Tang and painted landscapes of Song</a:t>
            </a:r>
          </a:p>
          <a:p>
            <a:pPr lvl="1"/>
            <a:r>
              <a:rPr lang="en-US" dirty="0" smtClean="0"/>
              <a:t>Educated people expected to practice arts</a:t>
            </a:r>
          </a:p>
          <a:p>
            <a:pPr lvl="2"/>
            <a:r>
              <a:rPr lang="en-US" dirty="0" smtClean="0"/>
              <a:t>Well-educated man expected to be versed in many fields</a:t>
            </a:r>
          </a:p>
          <a:p>
            <a:r>
              <a:rPr lang="en-US" dirty="0" smtClean="0"/>
              <a:t>Tang literature	</a:t>
            </a:r>
          </a:p>
          <a:p>
            <a:pPr lvl="1"/>
            <a:r>
              <a:rPr lang="en-US" dirty="0" smtClean="0"/>
              <a:t>Devotional objects and religious homilies</a:t>
            </a:r>
          </a:p>
          <a:p>
            <a:pPr lvl="1"/>
            <a:r>
              <a:rPr lang="en-US" dirty="0" smtClean="0"/>
              <a:t>Lives of common people, witchcraft, romance, detective stories</a:t>
            </a:r>
          </a:p>
          <a:p>
            <a:r>
              <a:rPr lang="en-US" dirty="0" smtClean="0"/>
              <a:t>Song paintings</a:t>
            </a:r>
          </a:p>
          <a:p>
            <a:pPr lvl="1"/>
            <a:r>
              <a:rPr lang="en-US" dirty="0" smtClean="0"/>
              <a:t>Focus on nature and landscapes</a:t>
            </a:r>
          </a:p>
          <a:p>
            <a:pPr lvl="1"/>
            <a:r>
              <a:rPr lang="en-US" dirty="0" smtClean="0"/>
              <a:t>Symbolism intended to teach moral lessons or explore philosophical ideas </a:t>
            </a:r>
          </a:p>
          <a:p>
            <a:pPr lvl="2"/>
            <a:r>
              <a:rPr lang="en-US" dirty="0" smtClean="0"/>
              <a:t>Crane or pine: longevity</a:t>
            </a:r>
          </a:p>
          <a:p>
            <a:pPr lvl="1"/>
            <a:r>
              <a:rPr lang="en-US" dirty="0" smtClean="0"/>
              <a:t>Abstract</a:t>
            </a:r>
          </a:p>
          <a:p>
            <a:pPr lvl="1"/>
            <a:r>
              <a:rPr lang="en-US" dirty="0" smtClean="0"/>
              <a:t>Personal vision of natural beauty</a:t>
            </a:r>
          </a:p>
          <a:p>
            <a:pPr lvl="1"/>
            <a:r>
              <a:rPr lang="en-US" dirty="0" smtClean="0"/>
              <a:t>Sometimes accompanied by poem</a:t>
            </a:r>
          </a:p>
          <a:p>
            <a:pPr lvl="1"/>
            <a:r>
              <a:rPr lang="en-US" dirty="0" smtClean="0"/>
              <a:t>Painted on a scroll that is unrolled bit-by-bit to tell story</a:t>
            </a:r>
            <a:endParaRPr lang="en-US" dirty="0"/>
          </a:p>
        </p:txBody>
      </p:sp>
    </p:spTree>
    <p:extLst>
      <p:ext uri="{BB962C8B-B14F-4D97-AF65-F5344CB8AC3E}">
        <p14:creationId xmlns:p14="http://schemas.microsoft.com/office/powerpoint/2010/main" val="147612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Rise of the Sui Dynasty</a:t>
            </a:r>
            <a:endParaRPr lang="en-US" dirty="0"/>
          </a:p>
        </p:txBody>
      </p:sp>
      <p:sp>
        <p:nvSpPr>
          <p:cNvPr id="3" name="Content Placeholder 2"/>
          <p:cNvSpPr>
            <a:spLocks noGrp="1"/>
          </p:cNvSpPr>
          <p:nvPr>
            <p:ph idx="1"/>
          </p:nvPr>
        </p:nvSpPr>
        <p:spPr>
          <a:xfrm>
            <a:off x="457200" y="1600200"/>
            <a:ext cx="8544560" cy="5064760"/>
          </a:xfrm>
        </p:spPr>
        <p:txBody>
          <a:bodyPr>
            <a:normAutofit fontScale="92500" lnSpcReduction="20000"/>
          </a:bodyPr>
          <a:lstStyle/>
          <a:p>
            <a:r>
              <a:rPr lang="en-US" dirty="0" smtClean="0"/>
              <a:t>Fall of Han (220)</a:t>
            </a:r>
          </a:p>
          <a:p>
            <a:r>
              <a:rPr lang="en-US" dirty="0" smtClean="0"/>
              <a:t>Era of Division (220-589)</a:t>
            </a:r>
          </a:p>
          <a:p>
            <a:r>
              <a:rPr lang="en-US" dirty="0" smtClean="0"/>
              <a:t>Sui Dynasty (589-618)</a:t>
            </a:r>
          </a:p>
          <a:p>
            <a:pPr lvl="1"/>
            <a:r>
              <a:rPr lang="en-US" dirty="0" smtClean="0"/>
              <a:t>Nobleman, Wendi, creates marriage alliance between his daughter and ruler of N. Zhou</a:t>
            </a:r>
          </a:p>
          <a:p>
            <a:pPr lvl="1"/>
            <a:r>
              <a:rPr lang="en-US" dirty="0" smtClean="0"/>
              <a:t>Wendi seizes throne from son-in-law, proclaimed emperor</a:t>
            </a:r>
          </a:p>
          <a:p>
            <a:pPr lvl="1"/>
            <a:r>
              <a:rPr lang="en-US" dirty="0" smtClean="0"/>
              <a:t>Wins support of nomadic militaries, strengthens power by limiting power of scholar-gentry</a:t>
            </a:r>
          </a:p>
          <a:p>
            <a:pPr lvl="1"/>
            <a:r>
              <a:rPr lang="en-US" dirty="0" smtClean="0"/>
              <a:t>Expands and reunites empire by conquering rival kingdoms</a:t>
            </a:r>
          </a:p>
          <a:p>
            <a:pPr lvl="1"/>
            <a:r>
              <a:rPr lang="en-US" dirty="0" smtClean="0"/>
              <a:t>Gains support by lowering taxes and establishing granaries</a:t>
            </a:r>
          </a:p>
          <a:p>
            <a:pPr lvl="1"/>
            <a:endParaRPr lang="en-US" dirty="0"/>
          </a:p>
        </p:txBody>
      </p:sp>
    </p:spTree>
    <p:extLst>
      <p:ext uri="{BB962C8B-B14F-4D97-AF65-F5344CB8AC3E}">
        <p14:creationId xmlns:p14="http://schemas.microsoft.com/office/powerpoint/2010/main" val="122341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normAutofit fontScale="47500" lnSpcReduction="20000"/>
          </a:bodyPr>
          <a:lstStyle/>
          <a:p>
            <a:endParaRPr lang="en-US"/>
          </a:p>
        </p:txBody>
      </p:sp>
      <p:sp>
        <p:nvSpPr>
          <p:cNvPr id="6" name="Content Placeholder 5"/>
          <p:cNvSpPr>
            <a:spLocks noGrp="1"/>
          </p:cNvSpPr>
          <p:nvPr>
            <p:ph sz="half" idx="2"/>
          </p:nvPr>
        </p:nvSpPr>
        <p:spPr/>
        <p:txBody>
          <a:bodyPr>
            <a:normAutofit fontScale="47500" lnSpcReduction="20000"/>
          </a:bodyPr>
          <a:lstStyle/>
          <a:p>
            <a:r>
              <a:rPr lang="en-US" dirty="0"/>
              <a:t>Dong </a:t>
            </a:r>
            <a:r>
              <a:rPr lang="en-US" dirty="0" err="1"/>
              <a:t>Qichang</a:t>
            </a:r>
            <a:r>
              <a:rPr lang="en-US" dirty="0"/>
              <a:t>, the foremost landscape painter and theorist of the early seventeenth century, pursued artistic reform. Reacting against what he perceived as the decadent, perverse trends of contemporary landscape painting, Dong, following in the literati tradition, sought a creative reconstruction of the past through the critical study of ancient styles. In an attempt to restore simplicity and vitality to painting, Dong advocated a spiritual correspondence with the art of the old masters rather than a literal imitation of them and underscored the importance of self-expression. Approaching painting as though it were calligraphy, Dong alternated positive and negative patterns in his landscapes, which resulted in a radical new kinesthetic style.</a:t>
            </a:r>
          </a:p>
          <a:p>
            <a:r>
              <a:rPr lang="en-US" dirty="0"/>
              <a:t>Shaded Dwellings among Streams and Mountains, based on a work by the early master Dong Yuan (active 930s–60s), is a complex calligraphic study of rock and tree forms conceived as an integration of abstract, cubic, and dynamically expressive masses that embody and are unified by the kinetic energy of the artist's physical movements.</a:t>
            </a:r>
          </a:p>
          <a:p>
            <a:endParaRPr lang="en-US" dirty="0"/>
          </a:p>
        </p:txBody>
      </p:sp>
      <p:pic>
        <p:nvPicPr>
          <p:cNvPr id="4098" name="Picture 2" descr="http://www.metmuseum.org/toah/images/h2/h2_1979.7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691"/>
            <a:ext cx="4648200" cy="695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493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55000" lnSpcReduction="20000"/>
          </a:bodyPr>
          <a:lstStyle/>
          <a:p>
            <a:endParaRPr lang="en-US"/>
          </a:p>
        </p:txBody>
      </p:sp>
      <p:sp>
        <p:nvSpPr>
          <p:cNvPr id="4" name="Content Placeholder 3"/>
          <p:cNvSpPr>
            <a:spLocks noGrp="1"/>
          </p:cNvSpPr>
          <p:nvPr>
            <p:ph sz="half" idx="2"/>
          </p:nvPr>
        </p:nvSpPr>
        <p:spPr/>
        <p:txBody>
          <a:bodyPr>
            <a:normAutofit fontScale="55000" lnSpcReduction="20000"/>
          </a:bodyPr>
          <a:lstStyle/>
          <a:p>
            <a:r>
              <a:rPr lang="en-US" dirty="0"/>
              <a:t>This album demonstrates Dong </a:t>
            </a:r>
            <a:r>
              <a:rPr lang="en-US" dirty="0" err="1"/>
              <a:t>Qichang's</a:t>
            </a:r>
            <a:r>
              <a:rPr lang="en-US" dirty="0"/>
              <a:t> interpretation of the entire spectrum of Song and Yuan styles using a set of contrasting brushstroke methods, which could also be used for depicting actual landscapes. The great theorist and painter took as his point of departure the works of the Yuan master Ni </a:t>
            </a:r>
            <a:r>
              <a:rPr lang="en-US" dirty="0" err="1"/>
              <a:t>Zan</a:t>
            </a:r>
            <a:r>
              <a:rPr lang="en-US" dirty="0"/>
              <a:t> (1306–1374), whose paintings were regarded as calligraphic abstractions of earlier Song styles. In the first two leaves, Dong contrasts—in what he regards as the early and late styles of Ni </a:t>
            </a:r>
            <a:r>
              <a:rPr lang="en-US" dirty="0" err="1"/>
              <a:t>Zan's</a:t>
            </a:r>
            <a:r>
              <a:rPr lang="en-US" dirty="0"/>
              <a:t> art—an "earthen" landscape (round, parallel, "hemp-fiber" brushstrokes) with a "rocky" one (angular, oblique, "folded-ribbon" brushstrokes). In successive leaves, Dong juxtaposes various "earthen" and "rocky" themes in order to evoke different paradigmatic styles of the Northern Song period.</a:t>
            </a:r>
            <a:endParaRPr lang="en-US" dirty="0"/>
          </a:p>
        </p:txBody>
      </p:sp>
      <p:pic>
        <p:nvPicPr>
          <p:cNvPr id="5122" name="Picture 2" descr="http://www.metmuseum.org/toah/images/h2/h2_1986.26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386"/>
            <a:ext cx="4287520" cy="6545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343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a:xfrm>
            <a:off x="0" y="4488180"/>
            <a:ext cx="9144000" cy="2227579"/>
          </a:xfrm>
        </p:spPr>
        <p:txBody>
          <a:bodyPr>
            <a:normAutofit fontScale="32500" lnSpcReduction="20000"/>
          </a:bodyPr>
          <a:lstStyle/>
          <a:p>
            <a:endParaRPr lang="en-US" dirty="0"/>
          </a:p>
          <a:p>
            <a:r>
              <a:rPr lang="en-US" dirty="0"/>
              <a:t>To consolidate Manchu authority over China, the Kangxi emperor (r. 1662–1722) made a second tour of inspection in 1689, traveling from Beijing to the commercial and cultural centers of the Yangzi delta region. In 1692, Wang Hui was commissioned to commemorate this epic journey. Breaking down the tour into episodes, the artist designed a series of twelve massive </a:t>
            </a:r>
            <a:r>
              <a:rPr lang="en-US" dirty="0" err="1"/>
              <a:t>handscrolls</a:t>
            </a:r>
            <a:r>
              <a:rPr lang="en-US" dirty="0"/>
              <a:t>, each one measuring from forty to eighty feet in length and focusing on one important event. It took a team of assistants six years to complete the project.</a:t>
            </a:r>
          </a:p>
          <a:p>
            <a:r>
              <a:rPr lang="en-US" dirty="0"/>
              <a:t>This scroll highlights the route of the emperor and his entourage from the city of </a:t>
            </a:r>
            <a:r>
              <a:rPr lang="en-US" dirty="0" err="1"/>
              <a:t>Ji'nan</a:t>
            </a:r>
            <a:r>
              <a:rPr lang="en-US" dirty="0"/>
              <a:t> to Mount Tai, in Shandong Province, a distance of about thirty miles that the party covered between February 5 and 6 in 1689. Throughout the scroll, which is more than forty-five feet long, soldiers, porters, and officials in the advance party wend their way through the countryside on their way to Mount Tai, the "cosmic peak of the East." A sacred site where Chinese rulers worshipped heaven and reported on the state of the empire below, Kangxi's visit here held tremendous symbolic importance, identifying him as a traditional Confucian monarch.</a:t>
            </a:r>
          </a:p>
          <a:p>
            <a:r>
              <a:rPr lang="en-US" dirty="0"/>
              <a:t>Wang Hui did not accompany the emperor on his tour and had not seen this portion of the route. Instead, he relied on maps and the imperial diary to label key sites and lay out rivers and towns. Cities are indicated by walled compounds and Mount Tai is schematically presented with its fabled path to the summit—not visible in reality—clearly depicted. Scale is fluid, distances are not measurable—the route frequently disappears behind a mountain or below the scroll's lower margin—and the stylized "blue-green" color scheme imitates a classical landscape style to suggest that Kangxi's reign would revive a golden age of </a:t>
            </a:r>
            <a:r>
              <a:rPr lang="en-US" dirty="0" err="1"/>
              <a:t>rulership</a:t>
            </a:r>
            <a:r>
              <a:rPr lang="en-US" dirty="0" smtClean="0"/>
              <a:t>.</a:t>
            </a:r>
            <a:endParaRPr lang="en-US" dirty="0"/>
          </a:p>
        </p:txBody>
      </p:sp>
      <p:pic>
        <p:nvPicPr>
          <p:cNvPr id="6146" name="Picture 2" descr="http://www.metmuseum.org/toah/images/hb/hb_197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32697"/>
            <a:ext cx="9232900" cy="4455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889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normAutofit fontScale="40000" lnSpcReduction="20000"/>
          </a:bodyPr>
          <a:lstStyle/>
          <a:p>
            <a:endParaRPr lang="en-US"/>
          </a:p>
        </p:txBody>
      </p:sp>
      <p:sp>
        <p:nvSpPr>
          <p:cNvPr id="6" name="Content Placeholder 5"/>
          <p:cNvSpPr>
            <a:spLocks noGrp="1"/>
          </p:cNvSpPr>
          <p:nvPr>
            <p:ph sz="half" idx="2"/>
          </p:nvPr>
        </p:nvSpPr>
        <p:spPr>
          <a:xfrm>
            <a:off x="4495800" y="91544"/>
            <a:ext cx="4505960" cy="6675016"/>
          </a:xfrm>
        </p:spPr>
        <p:txBody>
          <a:bodyPr>
            <a:normAutofit fontScale="40000" lnSpcReduction="20000"/>
          </a:bodyPr>
          <a:lstStyle/>
          <a:p>
            <a:r>
              <a:rPr lang="en-US" dirty="0"/>
              <a:t>Born on the Buddha's birthday, </a:t>
            </a:r>
            <a:r>
              <a:rPr lang="en-US" dirty="0" err="1"/>
              <a:t>Kuncan</a:t>
            </a:r>
            <a:r>
              <a:rPr lang="en-US" dirty="0"/>
              <a:t> took Buddhist monastic vows at the age of twenty-six and became an ardent follower of Chan (</a:t>
            </a:r>
            <a:r>
              <a:rPr lang="en-US" dirty="0">
                <a:hlinkClick r:id="rId2"/>
              </a:rPr>
              <a:t>Zen</a:t>
            </a:r>
            <a:r>
              <a:rPr lang="en-US" dirty="0"/>
              <a:t>) Buddhism. After the establishment of the </a:t>
            </a:r>
            <a:r>
              <a:rPr lang="en-US" dirty="0">
                <a:hlinkClick r:id="rId3"/>
              </a:rPr>
              <a:t>Qing dynasty</a:t>
            </a:r>
            <a:r>
              <a:rPr lang="en-US" dirty="0"/>
              <a:t>, he lived in Nanjing, where his circle of friends included a number of poet-painters who considered themselves loyal </a:t>
            </a:r>
            <a:r>
              <a:rPr lang="en-US" i="1" dirty="0" err="1"/>
              <a:t>yimin</a:t>
            </a:r>
            <a:r>
              <a:rPr lang="en-US" dirty="0"/>
              <a:t> ("leftover subjects") of the vanquished </a:t>
            </a:r>
            <a:r>
              <a:rPr lang="en-US" dirty="0">
                <a:hlinkClick r:id="rId4"/>
              </a:rPr>
              <a:t>Ming dynasty</a:t>
            </a:r>
            <a:r>
              <a:rPr lang="en-US" dirty="0"/>
              <a:t>. In 1659, he visited Mount Huang, the scenic "Yellow Mountain" in southern Anhui Province, and, inspired by the beauty of the site, decided to devote himself entirely to painting. For </a:t>
            </a:r>
            <a:r>
              <a:rPr lang="en-US" dirty="0" err="1"/>
              <a:t>Kuncan</a:t>
            </a:r>
            <a:r>
              <a:rPr lang="en-US" dirty="0"/>
              <a:t>, painting was a path to the self, and he brought to his art the importance of selfhood espoused by later Chan practitioners.</a:t>
            </a:r>
          </a:p>
          <a:p>
            <a:r>
              <a:rPr lang="en-US" dirty="0" err="1"/>
              <a:t>Kuncan's</a:t>
            </a:r>
            <a:r>
              <a:rPr lang="en-US" dirty="0"/>
              <a:t> landscapes, painted in the densely textured style of the </a:t>
            </a:r>
            <a:r>
              <a:rPr lang="en-US" dirty="0">
                <a:hlinkClick r:id="rId5"/>
              </a:rPr>
              <a:t>Yuan</a:t>
            </a:r>
            <a:r>
              <a:rPr lang="en-US" dirty="0"/>
              <a:t> master Wang </a:t>
            </a:r>
            <a:r>
              <a:rPr lang="en-US" dirty="0" err="1"/>
              <a:t>Meng</a:t>
            </a:r>
            <a:r>
              <a:rPr lang="en-US" dirty="0"/>
              <a:t> (ca. 1308–1385), are often accompanied by inscriptions that describe a physical, as well as spiritual, journey through mountains and over waters. In </a:t>
            </a:r>
            <a:r>
              <a:rPr lang="en-US" i="1" dirty="0"/>
              <a:t>Wooded Mountains at Dusk</a:t>
            </a:r>
            <a:r>
              <a:rPr lang="en-US" dirty="0"/>
              <a:t>, the artist depicted himself as a wandering pilgrim seated beneath a natural rock bridge:</a:t>
            </a:r>
          </a:p>
          <a:p>
            <a:r>
              <a:rPr lang="en-US" i="1" dirty="0"/>
              <a:t>I want to go further,</a:t>
            </a:r>
            <a:br>
              <a:rPr lang="en-US" i="1" dirty="0"/>
            </a:br>
            <a:r>
              <a:rPr lang="en-US" i="1" dirty="0"/>
              <a:t/>
            </a:r>
            <a:br>
              <a:rPr lang="en-US" i="1" dirty="0"/>
            </a:br>
            <a:r>
              <a:rPr lang="en-US" i="1" dirty="0"/>
              <a:t>But my legs are bruised and scratched.</a:t>
            </a:r>
            <a:br>
              <a:rPr lang="en-US" i="1" dirty="0"/>
            </a:br>
            <a:r>
              <a:rPr lang="en-US" i="1" dirty="0"/>
              <a:t/>
            </a:r>
            <a:br>
              <a:rPr lang="en-US" i="1" dirty="0"/>
            </a:br>
            <a:r>
              <a:rPr lang="en-US" i="1" dirty="0"/>
              <a:t>The bony rocks appear chiseled,</a:t>
            </a:r>
            <a:br>
              <a:rPr lang="en-US" i="1" dirty="0"/>
            </a:br>
            <a:r>
              <a:rPr lang="en-US" i="1" dirty="0"/>
              <a:t/>
            </a:r>
            <a:br>
              <a:rPr lang="en-US" i="1" dirty="0"/>
            </a:br>
            <a:r>
              <a:rPr lang="en-US" i="1" dirty="0"/>
              <a:t>The pines look as if they had been dyed.</a:t>
            </a:r>
            <a:br>
              <a:rPr lang="en-US" i="1" dirty="0"/>
            </a:br>
            <a:r>
              <a:rPr lang="en-US" i="1" dirty="0"/>
              <a:t/>
            </a:r>
            <a:br>
              <a:rPr lang="en-US" i="1" dirty="0"/>
            </a:br>
            <a:r>
              <a:rPr lang="en-US" i="1" dirty="0"/>
              <a:t>Sitting down, I feel like a small bird,</a:t>
            </a:r>
            <a:br>
              <a:rPr lang="en-US" i="1" dirty="0"/>
            </a:br>
            <a:r>
              <a:rPr lang="en-US" i="1" dirty="0"/>
              <a:t/>
            </a:r>
            <a:br>
              <a:rPr lang="en-US" i="1" dirty="0"/>
            </a:br>
            <a:r>
              <a:rPr lang="en-US" i="1" dirty="0"/>
              <a:t>As I look out at the crowd of peaks gathered before me.</a:t>
            </a:r>
            <a:br>
              <a:rPr lang="en-US" i="1" dirty="0"/>
            </a:br>
            <a:r>
              <a:rPr lang="en-US" i="1" dirty="0"/>
              <a:t/>
            </a:r>
            <a:br>
              <a:rPr lang="en-US" i="1" dirty="0"/>
            </a:br>
            <a:r>
              <a:rPr lang="en-US" i="1" dirty="0"/>
              <a:t>Having ascended the heights to the brink of the abyss,</a:t>
            </a:r>
            <a:br>
              <a:rPr lang="en-US" i="1" dirty="0"/>
            </a:br>
            <a:r>
              <a:rPr lang="en-US" i="1" dirty="0"/>
              <a:t/>
            </a:r>
            <a:br>
              <a:rPr lang="en-US" i="1" dirty="0"/>
            </a:br>
            <a:r>
              <a:rPr lang="en-US" i="1" dirty="0"/>
              <a:t>I hold fast and ponder the need to sincerely face criticism.</a:t>
            </a:r>
            <a:br>
              <a:rPr lang="en-US" i="1" dirty="0"/>
            </a:br>
            <a:r>
              <a:rPr lang="en-US" i="1" dirty="0"/>
              <a:t/>
            </a:r>
            <a:br>
              <a:rPr lang="en-US" i="1" dirty="0"/>
            </a:br>
            <a:r>
              <a:rPr lang="en-US" i="1" dirty="0"/>
              <a:t>Wherever a road ends, I will set myself down,</a:t>
            </a:r>
            <a:br>
              <a:rPr lang="en-US" i="1" dirty="0"/>
            </a:br>
            <a:r>
              <a:rPr lang="en-US" i="1" dirty="0"/>
              <a:t/>
            </a:r>
            <a:br>
              <a:rPr lang="en-US" i="1" dirty="0"/>
            </a:br>
            <a:r>
              <a:rPr lang="en-US" i="1" dirty="0"/>
              <a:t>Wherever a source opens, I will build a temple.</a:t>
            </a:r>
            <a:br>
              <a:rPr lang="en-US" i="1" dirty="0"/>
            </a:br>
            <a:r>
              <a:rPr lang="en-US" i="1" dirty="0"/>
              <a:t/>
            </a:r>
            <a:br>
              <a:rPr lang="en-US" i="1" dirty="0"/>
            </a:br>
            <a:r>
              <a:rPr lang="en-US" i="1" dirty="0"/>
              <a:t>All this suffices to nourish my eyes,</a:t>
            </a:r>
            <a:br>
              <a:rPr lang="en-US" i="1" dirty="0"/>
            </a:br>
            <a:r>
              <a:rPr lang="en-US" i="1" dirty="0"/>
              <a:t/>
            </a:r>
            <a:br>
              <a:rPr lang="en-US" i="1" dirty="0"/>
            </a:br>
            <a:r>
              <a:rPr lang="en-US" i="1" dirty="0"/>
              <a:t>And rest my feet.</a:t>
            </a:r>
            <a:endParaRPr lang="en-US" dirty="0"/>
          </a:p>
          <a:p>
            <a:endParaRPr lang="en-US" dirty="0"/>
          </a:p>
        </p:txBody>
      </p:sp>
      <p:pic>
        <p:nvPicPr>
          <p:cNvPr id="7170" name="Picture 2" descr="http://www.metmuseum.org/toah/images/h2/h2_1989.363.12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1543"/>
            <a:ext cx="4236720" cy="6766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978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Questions</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smtClean="0"/>
              <a:t>Why do emperors try to weaken the power of the aristocracy? </a:t>
            </a:r>
          </a:p>
          <a:p>
            <a:pPr marL="914400" lvl="1" indent="-514350">
              <a:buAutoNum type="alphaLcPeriod"/>
            </a:pPr>
            <a:r>
              <a:rPr lang="en-US" dirty="0" smtClean="0"/>
              <a:t>How do they attempt this? </a:t>
            </a:r>
          </a:p>
          <a:p>
            <a:pPr marL="914400" lvl="1" indent="-514350">
              <a:buAutoNum type="alphaLcPeriod"/>
            </a:pPr>
            <a:r>
              <a:rPr lang="en-US" dirty="0" smtClean="0"/>
              <a:t>Are they successful? Why or why not?</a:t>
            </a:r>
          </a:p>
          <a:p>
            <a:pPr marL="514350" indent="-514350">
              <a:buAutoNum type="arabicPeriod"/>
            </a:pPr>
            <a:r>
              <a:rPr lang="en-US" dirty="0" smtClean="0"/>
              <a:t>Compare </a:t>
            </a:r>
            <a:r>
              <a:rPr lang="en-US" dirty="0" err="1" smtClean="0"/>
              <a:t>footbinding</a:t>
            </a:r>
            <a:r>
              <a:rPr lang="en-US" dirty="0" smtClean="0"/>
              <a:t> to subjugating practices toward women in other societies.</a:t>
            </a:r>
          </a:p>
          <a:p>
            <a:pPr marL="514350" indent="-514350">
              <a:buAutoNum type="arabicPeriod"/>
            </a:pPr>
            <a:r>
              <a:rPr lang="en-US" dirty="0" smtClean="0"/>
              <a:t>How does neo-Confucianism reinforce traditional expectations for age and gender in Chinese society?</a:t>
            </a:r>
          </a:p>
          <a:p>
            <a:pPr marL="514350" indent="-514350">
              <a:buAutoNum type="arabicPeriod"/>
            </a:pPr>
            <a:r>
              <a:rPr lang="en-US" dirty="0" smtClean="0"/>
              <a:t>Why is it significant that the Chinese state poured so much capital into the lives of rural peasants?</a:t>
            </a:r>
          </a:p>
          <a:p>
            <a:pPr marL="514350" indent="-514350">
              <a:buAutoNum type="arabicPeriod"/>
            </a:pPr>
            <a:r>
              <a:rPr lang="en-US" dirty="0" smtClean="0"/>
              <a:t>Who is creating art? Why?</a:t>
            </a:r>
          </a:p>
          <a:p>
            <a:pPr marL="514350" indent="-514350">
              <a:buAutoNum type="arabicPeriod"/>
            </a:pPr>
            <a:r>
              <a:rPr lang="en-US" dirty="0" smtClean="0"/>
              <a:t>What do the types and themes of Tang/Song art tell us about society? Give examples.</a:t>
            </a:r>
          </a:p>
          <a:p>
            <a:pPr marL="514350" indent="-514350">
              <a:buAutoNum type="arabicPeriod"/>
            </a:pPr>
            <a:endParaRPr lang="en-US" dirty="0"/>
          </a:p>
        </p:txBody>
      </p:sp>
    </p:spTree>
    <p:extLst>
      <p:ext uri="{BB962C8B-B14F-4D97-AF65-F5344CB8AC3E}">
        <p14:creationId xmlns:p14="http://schemas.microsoft.com/office/powerpoint/2010/main" val="3306052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Fall of the Sui Dynasty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Son of Wendi, </a:t>
            </a:r>
            <a:r>
              <a:rPr lang="en-US" dirty="0" err="1" smtClean="0"/>
              <a:t>Yangdi</a:t>
            </a:r>
            <a:r>
              <a:rPr lang="en-US" dirty="0" smtClean="0"/>
              <a:t> (through assassination)</a:t>
            </a:r>
          </a:p>
          <a:p>
            <a:pPr lvl="1"/>
            <a:r>
              <a:rPr lang="en-US" dirty="0" smtClean="0"/>
              <a:t>Expands empire, drives back nomads</a:t>
            </a:r>
          </a:p>
          <a:p>
            <a:pPr lvl="1"/>
            <a:r>
              <a:rPr lang="en-US" dirty="0" smtClean="0"/>
              <a:t>Establishes milder legal code</a:t>
            </a:r>
          </a:p>
          <a:p>
            <a:pPr lvl="1"/>
            <a:r>
              <a:rPr lang="en-US" dirty="0" smtClean="0"/>
              <a:t>Devoted resources to upgrading Confucian education</a:t>
            </a:r>
          </a:p>
          <a:p>
            <a:pPr lvl="1"/>
            <a:r>
              <a:rPr lang="en-US" dirty="0" smtClean="0"/>
              <a:t>Restores civil service exams</a:t>
            </a:r>
          </a:p>
          <a:p>
            <a:r>
              <a:rPr lang="en-US" dirty="0" smtClean="0"/>
              <a:t>Factors leading to fall of Sui</a:t>
            </a:r>
          </a:p>
          <a:p>
            <a:pPr lvl="1"/>
            <a:r>
              <a:rPr lang="en-US" dirty="0" err="1" smtClean="0"/>
              <a:t>Yangdi’s</a:t>
            </a:r>
            <a:r>
              <a:rPr lang="en-US" dirty="0" smtClean="0"/>
              <a:t> love of luxury on behalf of peasants</a:t>
            </a:r>
          </a:p>
          <a:p>
            <a:pPr lvl="1"/>
            <a:r>
              <a:rPr lang="en-US" dirty="0" smtClean="0"/>
              <a:t>Attempts to expand through unsuccessful wars</a:t>
            </a:r>
          </a:p>
          <a:p>
            <a:pPr lvl="1"/>
            <a:r>
              <a:rPr lang="en-US" dirty="0" smtClean="0"/>
              <a:t>Provincial governors declare independence</a:t>
            </a:r>
          </a:p>
          <a:p>
            <a:pPr lvl="1"/>
            <a:r>
              <a:rPr lang="en-US" dirty="0" smtClean="0"/>
              <a:t>Bandit gangs</a:t>
            </a:r>
          </a:p>
          <a:p>
            <a:pPr lvl="1"/>
            <a:r>
              <a:rPr lang="en-US" dirty="0" smtClean="0"/>
              <a:t>Nomads seize parts of northern China plain</a:t>
            </a:r>
          </a:p>
          <a:p>
            <a:pPr lvl="1"/>
            <a:r>
              <a:rPr lang="en-US" dirty="0" err="1" smtClean="0"/>
              <a:t>Yangdi</a:t>
            </a:r>
            <a:r>
              <a:rPr lang="en-US" dirty="0" smtClean="0"/>
              <a:t> assassinated in 618</a:t>
            </a:r>
            <a:endParaRPr lang="en-US" dirty="0"/>
          </a:p>
        </p:txBody>
      </p:sp>
    </p:spTree>
    <p:extLst>
      <p:ext uri="{BB962C8B-B14F-4D97-AF65-F5344CB8AC3E}">
        <p14:creationId xmlns:p14="http://schemas.microsoft.com/office/powerpoint/2010/main" val="9819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Questions</a:t>
            </a:r>
            <a:endParaRPr lang="en-US" dirty="0"/>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dirty="0" smtClean="0"/>
              <a:t>What strategies did Wendi use to establish his rule? </a:t>
            </a:r>
          </a:p>
          <a:p>
            <a:pPr marL="914400" lvl="1" indent="-514350">
              <a:buAutoNum type="alphaLcPeriod"/>
            </a:pPr>
            <a:r>
              <a:rPr lang="en-US" dirty="0" smtClean="0"/>
              <a:t>Do you think it was possible for Wendi to be successful or was his reign doomed from the start? Why?</a:t>
            </a:r>
          </a:p>
          <a:p>
            <a:pPr marL="514350" indent="-514350">
              <a:buAutoNum type="arabicPeriod"/>
            </a:pPr>
            <a:r>
              <a:rPr lang="en-US" dirty="0" smtClean="0"/>
              <a:t>How did </a:t>
            </a:r>
            <a:r>
              <a:rPr lang="en-US" dirty="0" err="1" smtClean="0"/>
              <a:t>Yangdi</a:t>
            </a:r>
            <a:r>
              <a:rPr lang="en-US" dirty="0" smtClean="0"/>
              <a:t> rule differently from his father?</a:t>
            </a:r>
          </a:p>
          <a:p>
            <a:pPr marL="514350" indent="-514350">
              <a:buAutoNum type="arabicPeriod"/>
            </a:pPr>
            <a:r>
              <a:rPr lang="en-US" dirty="0" smtClean="0"/>
              <a:t>Were the factors that led to the fall of the Sui similar or different to the factors that led to the fall of other societies? Explain.</a:t>
            </a:r>
            <a:endParaRPr lang="en-US" dirty="0"/>
          </a:p>
        </p:txBody>
      </p:sp>
    </p:spTree>
    <p:extLst>
      <p:ext uri="{BB962C8B-B14F-4D97-AF65-F5344CB8AC3E}">
        <p14:creationId xmlns:p14="http://schemas.microsoft.com/office/powerpoint/2010/main" val="2353104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2: The Tang Dynasty</a:t>
            </a:r>
            <a:endParaRPr lang="en-US" dirty="0"/>
          </a:p>
        </p:txBody>
      </p:sp>
      <p:pic>
        <p:nvPicPr>
          <p:cNvPr id="4" name="Content Placeholder 3"/>
          <p:cNvPicPr>
            <a:picLocks noGrp="1" noChangeAspect="1"/>
          </p:cNvPicPr>
          <p:nvPr>
            <p:ph idx="1"/>
          </p:nvPr>
        </p:nvPicPr>
        <p:blipFill>
          <a:blip r:embed="rId2"/>
          <a:srcRect t="8753" b="8753"/>
          <a:stretch>
            <a:fillRect/>
          </a:stretch>
        </p:blipFill>
        <p:spPr/>
      </p:pic>
    </p:spTree>
    <p:extLst>
      <p:ext uri="{BB962C8B-B14F-4D97-AF65-F5344CB8AC3E}">
        <p14:creationId xmlns:p14="http://schemas.microsoft.com/office/powerpoint/2010/main" val="1689976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the Tang</a:t>
            </a:r>
            <a:endParaRPr lang="en-US" dirty="0"/>
          </a:p>
        </p:txBody>
      </p:sp>
      <p:sp>
        <p:nvSpPr>
          <p:cNvPr id="3" name="Content Placeholder 2"/>
          <p:cNvSpPr>
            <a:spLocks noGrp="1"/>
          </p:cNvSpPr>
          <p:nvPr>
            <p:ph idx="1"/>
          </p:nvPr>
        </p:nvSpPr>
        <p:spPr/>
        <p:txBody>
          <a:bodyPr/>
          <a:lstStyle/>
          <a:p>
            <a:r>
              <a:rPr lang="en-US" dirty="0" smtClean="0"/>
              <a:t>Noble of </a:t>
            </a:r>
            <a:r>
              <a:rPr lang="en-US" dirty="0" err="1" smtClean="0"/>
              <a:t>Yangdi</a:t>
            </a:r>
            <a:r>
              <a:rPr lang="en-US" dirty="0" smtClean="0"/>
              <a:t>, Li Yuan (Duke of Tang) </a:t>
            </a:r>
          </a:p>
          <a:p>
            <a:pPr lvl="1"/>
            <a:r>
              <a:rPr lang="en-US" dirty="0" smtClean="0"/>
              <a:t>Fights civil war during power vacuum, wins</a:t>
            </a:r>
          </a:p>
          <a:p>
            <a:r>
              <a:rPr lang="en-US" dirty="0" smtClean="0"/>
              <a:t>Tang armies conquer central Asia</a:t>
            </a:r>
          </a:p>
          <a:p>
            <a:pPr lvl="1"/>
            <a:r>
              <a:rPr lang="en-US" dirty="0" smtClean="0"/>
              <a:t>Force nomads to submit to Tang rule</a:t>
            </a:r>
          </a:p>
          <a:p>
            <a:pPr lvl="2"/>
            <a:r>
              <a:rPr lang="en-US" dirty="0" smtClean="0"/>
              <a:t>Sons of nomadic chiefs sent to capital as hostages to ensure good behavior of tribes</a:t>
            </a:r>
          </a:p>
          <a:p>
            <a:pPr lvl="3"/>
            <a:r>
              <a:rPr lang="en-US" dirty="0" smtClean="0"/>
              <a:t>Educated in Chinese culture</a:t>
            </a:r>
          </a:p>
          <a:p>
            <a:pPr lvl="1"/>
            <a:r>
              <a:rPr lang="en-US" dirty="0" smtClean="0"/>
              <a:t>Conquer Manchuria, Vietnam, Korea, Tibet</a:t>
            </a:r>
          </a:p>
          <a:p>
            <a:pPr lvl="2"/>
            <a:r>
              <a:rPr lang="en-US" dirty="0" smtClean="0"/>
              <a:t>Establish vassal kingdom (</a:t>
            </a:r>
            <a:r>
              <a:rPr lang="en-US" dirty="0" err="1" smtClean="0"/>
              <a:t>Silla</a:t>
            </a:r>
            <a:r>
              <a:rPr lang="en-US" dirty="0" smtClean="0"/>
              <a:t>)</a:t>
            </a:r>
            <a:endParaRPr lang="en-US" dirty="0"/>
          </a:p>
        </p:txBody>
      </p:sp>
    </p:spTree>
    <p:extLst>
      <p:ext uri="{BB962C8B-B14F-4D97-AF65-F5344CB8AC3E}">
        <p14:creationId xmlns:p14="http://schemas.microsoft.com/office/powerpoint/2010/main" val="290312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Rebuilding the </a:t>
            </a:r>
            <a:r>
              <a:rPr lang="en-US" smtClean="0"/>
              <a:t>Bureaucratic System</a:t>
            </a:r>
            <a:endParaRPr lang="en-US"/>
          </a:p>
        </p:txBody>
      </p:sp>
      <p:sp>
        <p:nvSpPr>
          <p:cNvPr id="3" name="Content Placeholder 2"/>
          <p:cNvSpPr>
            <a:spLocks noGrp="1"/>
          </p:cNvSpPr>
          <p:nvPr>
            <p:ph idx="1"/>
          </p:nvPr>
        </p:nvSpPr>
        <p:spPr/>
        <p:txBody>
          <a:bodyPr>
            <a:normAutofit lnSpcReduction="10000"/>
          </a:bodyPr>
          <a:lstStyle/>
          <a:p>
            <a:r>
              <a:rPr lang="en-US" dirty="0" smtClean="0"/>
              <a:t>Reasons for the bureaucracy</a:t>
            </a:r>
          </a:p>
          <a:p>
            <a:pPr lvl="1"/>
            <a:r>
              <a:rPr lang="en-US" dirty="0" smtClean="0"/>
              <a:t>Emperors needed loyal provincial governors</a:t>
            </a:r>
          </a:p>
          <a:p>
            <a:pPr lvl="1"/>
            <a:r>
              <a:rPr lang="en-US" dirty="0" smtClean="0"/>
              <a:t>Scholar-gentry offset power of aristocracy</a:t>
            </a:r>
          </a:p>
          <a:p>
            <a:pPr lvl="2"/>
            <a:r>
              <a:rPr lang="en-US" dirty="0" smtClean="0"/>
              <a:t>Staffed most parts of secretariats and executive department</a:t>
            </a:r>
          </a:p>
          <a:p>
            <a:r>
              <a:rPr lang="en-US" dirty="0" smtClean="0"/>
              <a:t>Three levels of bureaucracy: imperial, provincial, local</a:t>
            </a:r>
          </a:p>
          <a:p>
            <a:r>
              <a:rPr lang="en-US" dirty="0" smtClean="0"/>
              <a:t>Six ministries to run imperial bureaucracy</a:t>
            </a:r>
          </a:p>
          <a:p>
            <a:pPr lvl="1"/>
            <a:r>
              <a:rPr lang="en-US" dirty="0" smtClean="0"/>
              <a:t>War, justice, public works, Censors, rites</a:t>
            </a:r>
            <a:endParaRPr lang="en-US" dirty="0"/>
          </a:p>
        </p:txBody>
      </p:sp>
    </p:spTree>
    <p:extLst>
      <p:ext uri="{BB962C8B-B14F-4D97-AF65-F5344CB8AC3E}">
        <p14:creationId xmlns:p14="http://schemas.microsoft.com/office/powerpoint/2010/main" val="88122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62"/>
            <a:ext cx="8229600" cy="1143000"/>
          </a:xfrm>
        </p:spPr>
        <p:txBody>
          <a:bodyPr/>
          <a:lstStyle/>
          <a:p>
            <a:r>
              <a:rPr lang="en-US" dirty="0" smtClean="0"/>
              <a:t>Civil Service Exams</a:t>
            </a:r>
            <a:endParaRPr lang="en-US" dirty="0"/>
          </a:p>
        </p:txBody>
      </p:sp>
      <p:sp>
        <p:nvSpPr>
          <p:cNvPr id="3" name="Content Placeholder 2"/>
          <p:cNvSpPr>
            <a:spLocks noGrp="1"/>
          </p:cNvSpPr>
          <p:nvPr>
            <p:ph idx="1"/>
          </p:nvPr>
        </p:nvSpPr>
        <p:spPr>
          <a:xfrm>
            <a:off x="91440" y="894080"/>
            <a:ext cx="8920480" cy="5862320"/>
          </a:xfrm>
        </p:spPr>
        <p:txBody>
          <a:bodyPr>
            <a:normAutofit fontScale="85000" lnSpcReduction="20000"/>
          </a:bodyPr>
          <a:lstStyle/>
          <a:p>
            <a:r>
              <a:rPr lang="en-US" dirty="0" smtClean="0"/>
              <a:t>Emperors patronize academies to train officials and educate in Confucianism</a:t>
            </a:r>
          </a:p>
          <a:p>
            <a:r>
              <a:rPr lang="en-US" dirty="0" smtClean="0"/>
              <a:t>Exam system expanded</a:t>
            </a:r>
          </a:p>
          <a:p>
            <a:pPr lvl="1"/>
            <a:r>
              <a:rPr lang="en-US" dirty="0" smtClean="0"/>
              <a:t>Different types of exams based on job desired</a:t>
            </a:r>
          </a:p>
          <a:p>
            <a:pPr lvl="2"/>
            <a:r>
              <a:rPr lang="en-US" dirty="0" smtClean="0"/>
              <a:t>Highest offices given to those who pass exams on philosophical, legal classics, Chinese literature (“</a:t>
            </a:r>
            <a:r>
              <a:rPr lang="en-US" dirty="0" err="1" smtClean="0"/>
              <a:t>jinshi</a:t>
            </a:r>
            <a:r>
              <a:rPr lang="en-US" dirty="0" smtClean="0"/>
              <a:t>”)</a:t>
            </a:r>
          </a:p>
          <a:p>
            <a:r>
              <a:rPr lang="en-US" dirty="0" smtClean="0"/>
              <a:t>When one passed an exam, families positions secured by high office of student</a:t>
            </a:r>
          </a:p>
          <a:p>
            <a:pPr lvl="1"/>
            <a:r>
              <a:rPr lang="en-US" dirty="0" smtClean="0"/>
              <a:t>Wins better social status</a:t>
            </a:r>
          </a:p>
          <a:p>
            <a:pPr lvl="2"/>
            <a:r>
              <a:rPr lang="en-US" dirty="0" smtClean="0"/>
              <a:t>Right to wear certain types of clothing</a:t>
            </a:r>
          </a:p>
          <a:p>
            <a:pPr lvl="2"/>
            <a:r>
              <a:rPr lang="en-US" dirty="0" smtClean="0"/>
              <a:t>Exempt from corporal punishment</a:t>
            </a:r>
          </a:p>
          <a:p>
            <a:pPr lvl="2"/>
            <a:r>
              <a:rPr lang="en-US" dirty="0" smtClean="0"/>
              <a:t>Higher level of material comfort</a:t>
            </a:r>
          </a:p>
          <a:p>
            <a:r>
              <a:rPr lang="en-US" dirty="0" smtClean="0"/>
              <a:t>Birth and family connections still important for exams</a:t>
            </a:r>
          </a:p>
          <a:p>
            <a:pPr lvl="1"/>
            <a:r>
              <a:rPr lang="en-US" dirty="0" smtClean="0"/>
              <a:t>Even allows for failed candidates to get jobs</a:t>
            </a:r>
          </a:p>
          <a:p>
            <a:pPr lvl="1"/>
            <a:r>
              <a:rPr lang="en-US" dirty="0" smtClean="0"/>
              <a:t>Some positions reserved for old aristocracy and children of imperial concubines</a:t>
            </a:r>
            <a:endParaRPr lang="en-US" dirty="0"/>
          </a:p>
        </p:txBody>
      </p:sp>
    </p:spTree>
    <p:extLst>
      <p:ext uri="{BB962C8B-B14F-4D97-AF65-F5344CB8AC3E}">
        <p14:creationId xmlns:p14="http://schemas.microsoft.com/office/powerpoint/2010/main" val="4711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3307</TotalTime>
  <Words>2712</Words>
  <Application>Microsoft Office PowerPoint</Application>
  <PresentationFormat>On-screen Show (4:3)</PresentationFormat>
  <Paragraphs>272</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Post-Classical China</vt:lpstr>
      <vt:lpstr>Module 1: The Sui Dynasty</vt:lpstr>
      <vt:lpstr>The Rise of the Sui Dynasty</vt:lpstr>
      <vt:lpstr>The Fall of the Sui Dynasty</vt:lpstr>
      <vt:lpstr>Reflection Questions</vt:lpstr>
      <vt:lpstr>Module 2: The Tang Dynasty</vt:lpstr>
      <vt:lpstr>Rise of the Tang</vt:lpstr>
      <vt:lpstr>Rebuilding the Bureaucratic System</vt:lpstr>
      <vt:lpstr>Civil Service Exams</vt:lpstr>
      <vt:lpstr>Religion and Government</vt:lpstr>
      <vt:lpstr>Anti-Buddhist Backlash</vt:lpstr>
      <vt:lpstr>Fall of the Tang</vt:lpstr>
      <vt:lpstr>Reflection Questions</vt:lpstr>
      <vt:lpstr>Module 3: The Song Dynasty</vt:lpstr>
      <vt:lpstr>Rise of the Song</vt:lpstr>
      <vt:lpstr>Song Politics</vt:lpstr>
      <vt:lpstr>Neo-Confucianism</vt:lpstr>
      <vt:lpstr>Fall of the Song</vt:lpstr>
      <vt:lpstr>Reflection Questions</vt:lpstr>
      <vt:lpstr>Module 4: The Golden Age of Chinese Economics and Culture</vt:lpstr>
      <vt:lpstr>The Grand Canal</vt:lpstr>
      <vt:lpstr>PowerPoint Presentation</vt:lpstr>
      <vt:lpstr>Commercialism</vt:lpstr>
      <vt:lpstr>Urban Growth</vt:lpstr>
      <vt:lpstr>Rural Life</vt:lpstr>
      <vt:lpstr>Family and Society</vt:lpstr>
      <vt:lpstr>Neo-Confucianism and Men</vt:lpstr>
      <vt:lpstr>Innovation</vt:lpstr>
      <vt:lpstr>Scholarly Refinement</vt:lpstr>
      <vt:lpstr>PowerPoint Presentation</vt:lpstr>
      <vt:lpstr>PowerPoint Presentation</vt:lpstr>
      <vt:lpstr>PowerPoint Presentation</vt:lpstr>
      <vt:lpstr>PowerPoint Presentation</vt:lpstr>
      <vt:lpstr>Reflection Questions</vt:lpstr>
    </vt:vector>
  </TitlesOfParts>
  <Company>Northeast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Post-Classical China</dc:title>
  <dc:creator>Andrew Kiste</dc:creator>
  <cp:lastModifiedBy>Kiste, Andrew</cp:lastModifiedBy>
  <cp:revision>18</cp:revision>
  <dcterms:created xsi:type="dcterms:W3CDTF">2014-11-10T11:38:13Z</dcterms:created>
  <dcterms:modified xsi:type="dcterms:W3CDTF">2014-11-12T19:35:57Z</dcterms:modified>
</cp:coreProperties>
</file>