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6" r:id="rId14"/>
    <p:sldId id="297" r:id="rId15"/>
    <p:sldId id="295" r:id="rId16"/>
    <p:sldId id="298" r:id="rId17"/>
    <p:sldId id="259" r:id="rId18"/>
    <p:sldId id="260" r:id="rId19"/>
    <p:sldId id="261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1" r:id="rId28"/>
    <p:sldId id="270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2200-EA04-4508-9096-8D83A8CF75C4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2610-D5B6-4B3F-A66D-E5AADF8C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7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2200-EA04-4508-9096-8D83A8CF75C4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2610-D5B6-4B3F-A66D-E5AADF8C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6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2200-EA04-4508-9096-8D83A8CF75C4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2610-D5B6-4B3F-A66D-E5AADF8C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2200-EA04-4508-9096-8D83A8CF75C4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2610-D5B6-4B3F-A66D-E5AADF8C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7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2200-EA04-4508-9096-8D83A8CF75C4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2610-D5B6-4B3F-A66D-E5AADF8C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2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2200-EA04-4508-9096-8D83A8CF75C4}" type="datetimeFigureOut">
              <a:rPr lang="en-US" smtClean="0"/>
              <a:t>11/6/15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2610-D5B6-4B3F-A66D-E5AADF8C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1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2200-EA04-4508-9096-8D83A8CF75C4}" type="datetimeFigureOut">
              <a:rPr lang="en-US" smtClean="0"/>
              <a:t>11/6/15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2610-D5B6-4B3F-A66D-E5AADF8C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9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2200-EA04-4508-9096-8D83A8CF75C4}" type="datetimeFigureOut">
              <a:rPr lang="en-US" smtClean="0"/>
              <a:t>11/6/15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2610-D5B6-4B3F-A66D-E5AADF8C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8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2200-EA04-4508-9096-8D83A8CF75C4}" type="datetimeFigureOut">
              <a:rPr lang="en-US" smtClean="0"/>
              <a:t>11/6/15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2610-D5B6-4B3F-A66D-E5AADF8C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2200-EA04-4508-9096-8D83A8CF75C4}" type="datetimeFigureOut">
              <a:rPr lang="en-US" smtClean="0"/>
              <a:t>11/6/15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2610-D5B6-4B3F-A66D-E5AADF8C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2200-EA04-4508-9096-8D83A8CF75C4}" type="datetimeFigureOut">
              <a:rPr lang="en-US" smtClean="0"/>
              <a:t>11/6/15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2610-D5B6-4B3F-A66D-E5AADF8C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D2200-EA04-4508-9096-8D83A8CF75C4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A2610-D5B6-4B3F-A66D-E5AADF8C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5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Religious Wars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9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2"/>
            <a:ext cx="9144000" cy="684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7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373"/>
            <a:ext cx="5029200" cy="68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0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“Plain Church”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Restrained</a:t>
            </a:r>
          </a:p>
          <a:p>
            <a:r>
              <a:rPr lang="en-US" dirty="0" smtClean="0"/>
              <a:t>Gentle</a:t>
            </a:r>
          </a:p>
          <a:p>
            <a:r>
              <a:rPr lang="en-US" dirty="0" smtClean="0"/>
              <a:t>Less grandiose, more realistic to life</a:t>
            </a:r>
          </a:p>
          <a:p>
            <a:r>
              <a:rPr lang="en-US" dirty="0" smtClean="0"/>
              <a:t>Calm</a:t>
            </a:r>
          </a:p>
          <a:p>
            <a:r>
              <a:rPr lang="en-US" dirty="0" smtClean="0"/>
              <a:t>Rembrandt van Rijn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9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chinaoilpaintinggallery.com/oilpainting/Jacob-Isaakszoon-van-Ruisdael/The-Windmill-at-Wijk-bij-Duurste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71"/>
            <a:ext cx="9144000" cy="68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7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ibiblio.org/wm/paint/auth/vermeer/kitchen-maid/kitchen-m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51366"/>
            <a:ext cx="6172200" cy="690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511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Syndics of the Draper’s Guild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89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33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Politiques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Rulers that subordinate theology to political unity</a:t>
            </a:r>
          </a:p>
          <a:p>
            <a:pPr lvl="1"/>
            <a:r>
              <a:rPr lang="en-US" dirty="0" smtClean="0"/>
              <a:t>Religious tolerance</a:t>
            </a:r>
          </a:p>
          <a:p>
            <a:pPr lvl="1"/>
            <a:r>
              <a:rPr lang="en-US" dirty="0" smtClean="0"/>
              <a:t>Moderation</a:t>
            </a:r>
          </a:p>
          <a:p>
            <a:pPr lvl="1"/>
            <a:r>
              <a:rPr lang="en-US" dirty="0" smtClean="0"/>
              <a:t>Compromise</a:t>
            </a:r>
          </a:p>
          <a:p>
            <a:pPr lvl="1"/>
            <a:r>
              <a:rPr lang="en-US" dirty="0" smtClean="0"/>
              <a:t>Indifference</a:t>
            </a:r>
          </a:p>
          <a:p>
            <a:pPr lvl="1"/>
            <a:r>
              <a:rPr lang="en-US" dirty="0" smtClean="0"/>
              <a:t>Elizabeth I</a:t>
            </a:r>
          </a:p>
          <a:p>
            <a:r>
              <a:rPr lang="en-US" dirty="0" smtClean="0"/>
              <a:t>Those who stress religion over political unity had persecution toward those of different denominations, including wars</a:t>
            </a:r>
          </a:p>
          <a:p>
            <a:pPr lvl="1"/>
            <a:r>
              <a:rPr lang="en-US" dirty="0" smtClean="0"/>
              <a:t>Did not achieve political goals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38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Struggle for the Crown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Rulers try to impose religion on their own and other nations</a:t>
            </a:r>
          </a:p>
          <a:p>
            <a:pPr lvl="1"/>
            <a:r>
              <a:rPr lang="en-US" dirty="0" smtClean="0"/>
              <a:t>Catholic France and Spain declare war on Protestant England and Netherlands (30 </a:t>
            </a:r>
            <a:r>
              <a:rPr lang="en-US" dirty="0" err="1" smtClean="0"/>
              <a:t>Yrs</a:t>
            </a:r>
            <a:r>
              <a:rPr lang="en-US" dirty="0" smtClean="0"/>
              <a:t> War)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1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French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Huguenots: French protestants</a:t>
            </a:r>
          </a:p>
          <a:p>
            <a:r>
              <a:rPr lang="en-US" dirty="0" smtClean="0"/>
              <a:t>Protestants in France capture French king and plaster anti-Catholic placards around Paris</a:t>
            </a:r>
          </a:p>
          <a:p>
            <a:pPr lvl="1"/>
            <a:r>
              <a:rPr lang="en-US" dirty="0" smtClean="0"/>
              <a:t>Leads to mass persecution</a:t>
            </a:r>
          </a:p>
          <a:p>
            <a:pPr lvl="1"/>
            <a:r>
              <a:rPr lang="en-US" dirty="0" smtClean="0"/>
              <a:t>Edict of Fontainebleau subjects Huguenots to Inquisition</a:t>
            </a:r>
          </a:p>
          <a:p>
            <a:r>
              <a:rPr lang="en-US" dirty="0" smtClean="0"/>
              <a:t>When Henry II of Fr. is killed, 3 families vie for power: Bourbons, </a:t>
            </a:r>
            <a:r>
              <a:rPr lang="en-US" dirty="0" err="1" smtClean="0"/>
              <a:t>Montomrency-Chatillons</a:t>
            </a:r>
            <a:r>
              <a:rPr lang="en-US" dirty="0" smtClean="0"/>
              <a:t>, and Guises (Guises gain power)</a:t>
            </a:r>
          </a:p>
          <a:p>
            <a:pPr lvl="1"/>
            <a:r>
              <a:rPr lang="en-US" dirty="0" smtClean="0"/>
              <a:t>Guises=militant, reactionary Catholic family (cardinals)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Struggle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1500-1550s, struggle between Lutherans and </a:t>
            </a:r>
            <a:r>
              <a:rPr lang="en-US" dirty="0" err="1" smtClean="0"/>
              <a:t>Zwinglians</a:t>
            </a:r>
            <a:r>
              <a:rPr lang="en-US" dirty="0" smtClean="0"/>
              <a:t> (c. Europe)</a:t>
            </a:r>
          </a:p>
          <a:p>
            <a:r>
              <a:rPr lang="en-US" dirty="0" smtClean="0"/>
              <a:t>1550s-1600s, struggle by Calvinists for recognition</a:t>
            </a:r>
          </a:p>
          <a:p>
            <a:r>
              <a:rPr lang="en-US" dirty="0" smtClean="0"/>
              <a:t>Peace of Augsburg</a:t>
            </a:r>
          </a:p>
          <a:p>
            <a:pPr lvl="1"/>
            <a:r>
              <a:rPr lang="en-US" i="1" dirty="0" err="1" smtClean="0"/>
              <a:t>Cuius</a:t>
            </a:r>
            <a:r>
              <a:rPr lang="en-US" i="1" dirty="0" smtClean="0"/>
              <a:t> </a:t>
            </a:r>
            <a:r>
              <a:rPr lang="en-US" i="1" dirty="0" err="1" smtClean="0"/>
              <a:t>regio</a:t>
            </a:r>
            <a:r>
              <a:rPr lang="en-US" i="1" dirty="0" smtClean="0"/>
              <a:t>, </a:t>
            </a:r>
            <a:r>
              <a:rPr lang="en-US" i="1" dirty="0" err="1" smtClean="0"/>
              <a:t>eius</a:t>
            </a:r>
            <a:r>
              <a:rPr lang="en-US" i="1" dirty="0" smtClean="0"/>
              <a:t> </a:t>
            </a:r>
            <a:r>
              <a:rPr lang="en-US" i="1" dirty="0" err="1" smtClean="0"/>
              <a:t>religio</a:t>
            </a:r>
            <a:endParaRPr lang="en-US" dirty="0" smtClean="0"/>
          </a:p>
          <a:p>
            <a:pPr lvl="1"/>
            <a:r>
              <a:rPr lang="en-US" dirty="0" smtClean="0"/>
              <a:t>Does not apply to non-Lutheran protestants</a:t>
            </a:r>
          </a:p>
          <a:p>
            <a:pPr lvl="2"/>
            <a:r>
              <a:rPr lang="en-US" dirty="0" smtClean="0"/>
              <a:t>Anabaptists, Calvinists as heretics</a:t>
            </a:r>
          </a:p>
          <a:p>
            <a:r>
              <a:rPr lang="en-US" dirty="0" smtClean="0"/>
              <a:t>Religious struggle of Jesuits against Protestants</a:t>
            </a:r>
          </a:p>
          <a:p>
            <a:pPr lvl="1"/>
            <a:r>
              <a:rPr lang="en-US" dirty="0" smtClean="0"/>
              <a:t>Protestants have presbyters (boards of elders) in charge of church</a:t>
            </a:r>
          </a:p>
          <a:p>
            <a:pPr lvl="1"/>
            <a:r>
              <a:rPr lang="en-US" dirty="0" smtClean="0"/>
              <a:t>Catholics have distinct hierarchy (pope&gt;bishops&gt;priests)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62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 of Calvinism in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40% of Fr. Aristocracy became Huguenots</a:t>
            </a:r>
          </a:p>
          <a:p>
            <a:pPr lvl="1"/>
            <a:r>
              <a:rPr lang="en-US" dirty="0" smtClean="0"/>
              <a:t>Aristocracy wants Huguenots to gain power to declare religion of their areas</a:t>
            </a:r>
          </a:p>
          <a:p>
            <a:pPr lvl="2"/>
            <a:r>
              <a:rPr lang="en-US" dirty="0" smtClean="0"/>
              <a:t>Thus, political decentralization</a:t>
            </a:r>
          </a:p>
          <a:p>
            <a:pPr lvl="1"/>
            <a:r>
              <a:rPr lang="en-US" dirty="0" smtClean="0"/>
              <a:t>To gain political and religious power, Huguenots had to fight back, becoming militant against Catholic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2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Medici and Guises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Catherine de Medici becomes regent for son, Charles IX</a:t>
            </a:r>
          </a:p>
          <a:p>
            <a:pPr lvl="1"/>
            <a:r>
              <a:rPr lang="en-US" dirty="0" smtClean="0"/>
              <a:t>Tries to reconcile protestants and Catholics</a:t>
            </a:r>
          </a:p>
          <a:p>
            <a:pPr lvl="1"/>
            <a:r>
              <a:rPr lang="en-US" dirty="0" smtClean="0"/>
              <a:t>January Edict: protestants can worship publicly outside/privately inside towns</a:t>
            </a:r>
          </a:p>
          <a:p>
            <a:r>
              <a:rPr lang="en-US" dirty="0" smtClean="0"/>
              <a:t>Duke of Guise massacres worshippers at </a:t>
            </a:r>
            <a:r>
              <a:rPr lang="en-US" dirty="0" err="1" smtClean="0"/>
              <a:t>Vassy</a:t>
            </a:r>
            <a:r>
              <a:rPr lang="en-US" dirty="0" smtClean="0"/>
              <a:t>, ending royal toleration</a:t>
            </a:r>
          </a:p>
          <a:p>
            <a:pPr lvl="1"/>
            <a:r>
              <a:rPr lang="en-US" dirty="0" smtClean="0"/>
              <a:t>Fearing the power of the Guises, Medici submits to them, ending religious toleration</a:t>
            </a:r>
          </a:p>
          <a:p>
            <a:r>
              <a:rPr lang="en-US" dirty="0" smtClean="0"/>
              <a:t>Duke of Guise is assassinated, Medici gives freedoms to Huguenots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76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Bartholomew’s Day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Medici assists Guises in assassinating Coligny, the head of Huguenots (he survives)</a:t>
            </a:r>
          </a:p>
          <a:p>
            <a:pPr lvl="1"/>
            <a:r>
              <a:rPr lang="en-US" dirty="0" smtClean="0"/>
              <a:t>Afraid, Medici convinces king that Protestants are planning a coup under Coligny and that leaders should be killed</a:t>
            </a:r>
          </a:p>
          <a:p>
            <a:r>
              <a:rPr lang="en-US" dirty="0" smtClean="0"/>
              <a:t>August 24, 1572: 3,000 Huguenots (including Coligny) are killed in Paris</a:t>
            </a:r>
          </a:p>
          <a:p>
            <a:pPr lvl="1"/>
            <a:r>
              <a:rPr lang="en-US" dirty="0" smtClean="0"/>
              <a:t>20,000 more hunted/killed in France in 3 days</a:t>
            </a:r>
          </a:p>
          <a:p>
            <a:r>
              <a:rPr lang="en-US" dirty="0" smtClean="0"/>
              <a:t>Catholic church celebrates killings</a:t>
            </a:r>
          </a:p>
          <a:p>
            <a:r>
              <a:rPr lang="en-US" dirty="0" smtClean="0"/>
              <a:t>Now a struggle for survival of protestants, not just internal struggle between factions or royal houses</a:t>
            </a:r>
          </a:p>
          <a:p>
            <a:r>
              <a:rPr lang="en-US" dirty="0" smtClean="0"/>
              <a:t>Calvin had taught non-violent submission</a:t>
            </a:r>
          </a:p>
          <a:p>
            <a:pPr lvl="1"/>
            <a:r>
              <a:rPr lang="en-US" dirty="0" smtClean="0"/>
              <a:t>Knox encourages it as a Christian duty to depose an unjust, heathen (Catholic) tyrant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07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III and Henry of Navarre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Henry III</a:t>
            </a:r>
          </a:p>
          <a:p>
            <a:pPr lvl="1"/>
            <a:r>
              <a:rPr lang="en-US" dirty="0" err="1" smtClean="0"/>
              <a:t>Politique</a:t>
            </a:r>
            <a:r>
              <a:rPr lang="en-US" dirty="0" smtClean="0"/>
              <a:t>, tries to appease both sides</a:t>
            </a:r>
          </a:p>
          <a:p>
            <a:pPr lvl="1"/>
            <a:r>
              <a:rPr lang="en-US" dirty="0" smtClean="0"/>
              <a:t>Peace of Beaulieu (1576): grants Huguenots religious and civil freedom</a:t>
            </a:r>
          </a:p>
          <a:p>
            <a:pPr lvl="2"/>
            <a:r>
              <a:rPr lang="en-US" dirty="0" smtClean="0"/>
              <a:t>Forced to repeal Peace in 1577</a:t>
            </a:r>
          </a:p>
          <a:p>
            <a:r>
              <a:rPr lang="en-US" dirty="0" smtClean="0"/>
              <a:t>Protestants led by Henry of Navarre</a:t>
            </a:r>
          </a:p>
          <a:p>
            <a:r>
              <a:rPr lang="en-US" dirty="0" smtClean="0"/>
              <a:t>Catholic League (Spanish support) wants to take France</a:t>
            </a:r>
          </a:p>
          <a:p>
            <a:pPr lvl="1"/>
            <a:r>
              <a:rPr lang="en-US" dirty="0" smtClean="0"/>
              <a:t>Henry III tries to attack League, fails, flees</a:t>
            </a:r>
          </a:p>
          <a:p>
            <a:pPr lvl="1"/>
            <a:r>
              <a:rPr lang="en-US" dirty="0" smtClean="0"/>
              <a:t>Assassinates duke and cardinal of Guise</a:t>
            </a:r>
          </a:p>
          <a:p>
            <a:pPr lvl="1"/>
            <a:r>
              <a:rPr lang="en-US" dirty="0" smtClean="0"/>
              <a:t>League responds furiously</a:t>
            </a:r>
          </a:p>
          <a:p>
            <a:pPr lvl="1"/>
            <a:r>
              <a:rPr lang="en-US" dirty="0" smtClean="0"/>
              <a:t>Henry III allies with Henry of Navarre against Guises</a:t>
            </a:r>
          </a:p>
          <a:p>
            <a:pPr lvl="1"/>
            <a:r>
              <a:rPr lang="en-US" dirty="0" smtClean="0"/>
              <a:t>Catholic friar kills Henry III; Henry of Navarre (Henry IV)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02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Now that Henry IV is in power, many fear protestant France</a:t>
            </a:r>
          </a:p>
          <a:p>
            <a:pPr lvl="1"/>
            <a:r>
              <a:rPr lang="en-US" dirty="0" smtClean="0"/>
              <a:t>Spain rushes troops in to help Catholic League</a:t>
            </a:r>
          </a:p>
          <a:p>
            <a:pPr lvl="1"/>
            <a:r>
              <a:rPr lang="en-US" dirty="0" smtClean="0"/>
              <a:t>Philip II had wanted to place daughter Isabella on French throne</a:t>
            </a:r>
          </a:p>
          <a:p>
            <a:r>
              <a:rPr lang="en-US" dirty="0" smtClean="0"/>
              <a:t>French people support Henry IV in keeping bloodline pure over restoring Catholic France</a:t>
            </a:r>
          </a:p>
          <a:p>
            <a:r>
              <a:rPr lang="en-US" dirty="0" smtClean="0"/>
              <a:t>Wanting to encourage religious tolerance toward Huguenots in France to keep political unity (</a:t>
            </a:r>
            <a:r>
              <a:rPr lang="en-US" dirty="0" err="1" smtClean="0"/>
              <a:t>politique</a:t>
            </a:r>
            <a:r>
              <a:rPr lang="en-US" dirty="0" smtClean="0"/>
              <a:t>), Henry IV converts to Catholicism</a:t>
            </a:r>
          </a:p>
          <a:p>
            <a:pPr lvl="1"/>
            <a:r>
              <a:rPr lang="en-US" dirty="0" smtClean="0"/>
              <a:t>Unites French even more under his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13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Edict of Nantes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Formal religious settlement</a:t>
            </a:r>
          </a:p>
          <a:p>
            <a:r>
              <a:rPr lang="en-US" dirty="0" smtClean="0"/>
              <a:t>Ends hostilities between France and Spain (Treaty of </a:t>
            </a:r>
            <a:r>
              <a:rPr lang="en-US" dirty="0" err="1" smtClean="0"/>
              <a:t>Vervins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Recognized minority religious rights within officially Catholic country</a:t>
            </a:r>
          </a:p>
          <a:p>
            <a:r>
              <a:rPr lang="en-US" dirty="0" smtClean="0"/>
              <a:t>Grants Huguenots freedom of public worship, right of assembly, admission to public offices and universities, permission to maintain fortified towns</a:t>
            </a:r>
          </a:p>
          <a:p>
            <a:r>
              <a:rPr lang="en-US" dirty="0" smtClean="0"/>
              <a:t>Henry IV assassinated by Catholic radical</a:t>
            </a:r>
          </a:p>
          <a:p>
            <a:r>
              <a:rPr lang="en-US" dirty="0" smtClean="0"/>
              <a:t>Edict is repealed by Louis XIV in 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63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Pillars of Spanish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Spain led by Philip II (Catholic), also heir to Habsburg empire</a:t>
            </a:r>
          </a:p>
          <a:p>
            <a:r>
              <a:rPr lang="en-US" dirty="0" smtClean="0"/>
              <a:t>New World Riches</a:t>
            </a:r>
          </a:p>
          <a:p>
            <a:pPr lvl="1"/>
            <a:r>
              <a:rPr lang="en-US" dirty="0" smtClean="0"/>
              <a:t>Silver from Bolivia and Mexico</a:t>
            </a:r>
          </a:p>
          <a:p>
            <a:pPr lvl="1"/>
            <a:r>
              <a:rPr lang="en-US" dirty="0" smtClean="0"/>
              <a:t>Used to pay mercenaries</a:t>
            </a:r>
          </a:p>
          <a:p>
            <a:pPr lvl="1"/>
            <a:r>
              <a:rPr lang="en-US" dirty="0" smtClean="0"/>
              <a:t>Unable to eliminate national debts</a:t>
            </a:r>
          </a:p>
          <a:p>
            <a:r>
              <a:rPr lang="en-US" dirty="0" smtClean="0"/>
              <a:t>Increased Population</a:t>
            </a:r>
          </a:p>
          <a:p>
            <a:pPr lvl="1"/>
            <a:r>
              <a:rPr lang="en-US" dirty="0" smtClean="0"/>
              <a:t>^ population= ^ wealth=inflation</a:t>
            </a:r>
          </a:p>
          <a:p>
            <a:pPr lvl="1"/>
            <a:r>
              <a:rPr lang="en-US" dirty="0" smtClean="0"/>
              <a:t>Inflation=less food and fewer jobs</a:t>
            </a:r>
          </a:p>
          <a:p>
            <a:r>
              <a:rPr lang="en-US" dirty="0" smtClean="0"/>
              <a:t>Efficient Bureaucracy and Military</a:t>
            </a:r>
          </a:p>
          <a:p>
            <a:r>
              <a:rPr lang="en-US" dirty="0" smtClean="0"/>
              <a:t>Supremacy in Mediterranean</a:t>
            </a:r>
          </a:p>
          <a:p>
            <a:pPr lvl="1"/>
            <a:r>
              <a:rPr lang="en-US" dirty="0" smtClean="0"/>
              <a:t>Catholic champion against Islam</a:t>
            </a:r>
          </a:p>
          <a:p>
            <a:pPr lvl="1"/>
            <a:r>
              <a:rPr lang="en-US" dirty="0" smtClean="0"/>
              <a:t>Armada destroys Turkish fleet</a:t>
            </a:r>
          </a:p>
          <a:p>
            <a:pPr lvl="1"/>
            <a:r>
              <a:rPr lang="en-US" dirty="0" smtClean="0"/>
              <a:t>Spanish military suppresses resistance in Portugal</a:t>
            </a:r>
          </a:p>
          <a:p>
            <a:pPr lvl="2"/>
            <a:r>
              <a:rPr lang="en-US" dirty="0" smtClean="0"/>
              <a:t>Philip II inherits Portuguese throne</a:t>
            </a:r>
          </a:p>
          <a:p>
            <a:pPr lvl="3"/>
            <a:r>
              <a:rPr lang="en-US" sz="2400" dirty="0" smtClean="0"/>
              <a:t>Enhances Spanish sea power, allows Spain to acquire Portugal’s empire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533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Revolt in the Netherlands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Netherlands part of Philip’s Habsburg empire</a:t>
            </a:r>
          </a:p>
          <a:p>
            <a:r>
              <a:rPr lang="en-US" dirty="0" smtClean="0"/>
              <a:t>Cardinal </a:t>
            </a:r>
            <a:r>
              <a:rPr lang="en-US" dirty="0" err="1" smtClean="0"/>
              <a:t>Granvelle</a:t>
            </a:r>
            <a:r>
              <a:rPr lang="en-US" dirty="0" smtClean="0"/>
              <a:t> tries to take power from protestants by making them answer to Spanish royalty</a:t>
            </a:r>
          </a:p>
          <a:p>
            <a:pPr lvl="1"/>
            <a:r>
              <a:rPr lang="en-US" dirty="0" smtClean="0"/>
              <a:t>Rather than submit, Protestants want independence and Calvinism/toleration</a:t>
            </a:r>
          </a:p>
          <a:p>
            <a:pPr lvl="1"/>
            <a:r>
              <a:rPr lang="en-US" dirty="0" smtClean="0"/>
              <a:t>William of Orange wants political unity in Netherlands over religious creeds (</a:t>
            </a:r>
            <a:r>
              <a:rPr lang="en-US" dirty="0" err="1" smtClean="0"/>
              <a:t>politique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Granvelle</a:t>
            </a:r>
            <a:r>
              <a:rPr lang="en-US" dirty="0" smtClean="0"/>
              <a:t> tries to reorganize Catholic power over Netherlands</a:t>
            </a:r>
          </a:p>
          <a:p>
            <a:pPr lvl="1"/>
            <a:r>
              <a:rPr lang="en-US" dirty="0" smtClean="0"/>
              <a:t>Orange gains support of Dutch in removing </a:t>
            </a:r>
            <a:r>
              <a:rPr lang="en-US" dirty="0" err="1" smtClean="0"/>
              <a:t>Granvelle</a:t>
            </a:r>
            <a:r>
              <a:rPr lang="en-US" dirty="0" smtClean="0"/>
              <a:t> from power</a:t>
            </a:r>
          </a:p>
          <a:p>
            <a:pPr lvl="1"/>
            <a:r>
              <a:rPr lang="en-US" dirty="0" smtClean="0"/>
              <a:t>Aristocrats are unable to hold control over the Netherlands</a:t>
            </a:r>
          </a:p>
          <a:p>
            <a:r>
              <a:rPr lang="en-US" dirty="0" smtClean="0"/>
              <a:t>Compromise written to resist Council of Trent and Inquisition</a:t>
            </a:r>
          </a:p>
          <a:p>
            <a:pPr lvl="1"/>
            <a:r>
              <a:rPr lang="en-US" dirty="0" smtClean="0"/>
              <a:t>Riots, Dutch Calvinists call for help from Huguenots and Lutherans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2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Revolt in the Netherlands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Philip II sends Duke of Alba to Netherlands to suppress revolt (10,000 strong)</a:t>
            </a:r>
          </a:p>
          <a:p>
            <a:pPr lvl="1"/>
            <a:r>
              <a:rPr lang="en-US" dirty="0" smtClean="0"/>
              <a:t>Thousands of suspected heretics are publicly executed</a:t>
            </a:r>
          </a:p>
          <a:p>
            <a:r>
              <a:rPr lang="en-US" dirty="0" smtClean="0"/>
              <a:t>Spanish force Netherlands to pay taxes to pay for their revolt</a:t>
            </a:r>
          </a:p>
          <a:p>
            <a:r>
              <a:rPr lang="en-US" dirty="0" smtClean="0"/>
              <a:t>William of Orange emerges as leader for Dutch independence against Spain</a:t>
            </a:r>
          </a:p>
          <a:p>
            <a:pPr lvl="1"/>
            <a:r>
              <a:rPr lang="en-US" dirty="0" smtClean="0"/>
              <a:t>Hires anti-Spanish exiles and pirates to fight</a:t>
            </a:r>
          </a:p>
          <a:p>
            <a:pPr lvl="1"/>
            <a:r>
              <a:rPr lang="en-US" dirty="0" smtClean="0"/>
              <a:t>Fighting occurs, Dutch open dikes and flood land</a:t>
            </a:r>
          </a:p>
          <a:p>
            <a:r>
              <a:rPr lang="en-US" dirty="0" smtClean="0"/>
              <a:t>Spain retaliates, killing thousands (“Spanish Fury”)</a:t>
            </a:r>
          </a:p>
          <a:p>
            <a:pPr lvl="1"/>
            <a:r>
              <a:rPr lang="en-US" dirty="0" smtClean="0"/>
              <a:t>Catholic and Protestant provinces unite against Spain</a:t>
            </a:r>
          </a:p>
          <a:p>
            <a:pPr lvl="2"/>
            <a:r>
              <a:rPr lang="en-US" dirty="0" smtClean="0"/>
              <a:t>“Pacification of Ghent”: internal regional sovereignty in matters of religion</a:t>
            </a:r>
          </a:p>
          <a:p>
            <a:pPr lvl="3"/>
            <a:r>
              <a:rPr lang="en-US" dirty="0" smtClean="0"/>
              <a:t>Leads to Perpetual Edict, withdrawal of Spanish troops within 20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30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Philip II declares Orange an outlaw and places a bounty on his head</a:t>
            </a:r>
          </a:p>
          <a:p>
            <a:pPr lvl="1"/>
            <a:r>
              <a:rPr lang="en-US" dirty="0" smtClean="0"/>
              <a:t>Strengthens resistance against Spain</a:t>
            </a:r>
          </a:p>
          <a:p>
            <a:pPr lvl="1"/>
            <a:r>
              <a:rPr lang="en-US" dirty="0" smtClean="0"/>
              <a:t>Orange responds with the Apology: Philip as a heathen tyrant who Netherlands should not obey</a:t>
            </a:r>
          </a:p>
          <a:p>
            <a:r>
              <a:rPr lang="en-US" dirty="0" smtClean="0"/>
              <a:t>Provinces meet in the Hague and declare independence from Philip II</a:t>
            </a:r>
          </a:p>
          <a:p>
            <a:r>
              <a:rPr lang="en-US" dirty="0" smtClean="0"/>
              <a:t>Netherlands would later assist English in defeating Spanish Armada in English Channel</a:t>
            </a:r>
          </a:p>
          <a:p>
            <a:r>
              <a:rPr lang="en-US" dirty="0" smtClean="0"/>
              <a:t>Spain leaves Netherlands to focus on French and 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Baroque</a:t>
            </a:r>
          </a:p>
          <a:p>
            <a:pPr lvl="1"/>
            <a:r>
              <a:rPr lang="en-US" dirty="0" smtClean="0"/>
              <a:t>Grandiose</a:t>
            </a:r>
          </a:p>
          <a:p>
            <a:pPr lvl="1"/>
            <a:r>
              <a:rPr lang="en-US" dirty="0" smtClean="0"/>
              <a:t>3D</a:t>
            </a:r>
          </a:p>
          <a:p>
            <a:pPr lvl="1"/>
            <a:r>
              <a:rPr lang="en-US" dirty="0" smtClean="0"/>
              <a:t>Raw energy</a:t>
            </a:r>
          </a:p>
          <a:p>
            <a:pPr lvl="1"/>
            <a:r>
              <a:rPr lang="en-US" dirty="0" smtClean="0"/>
              <a:t>Ornamental</a:t>
            </a:r>
          </a:p>
          <a:p>
            <a:pPr lvl="1"/>
            <a:r>
              <a:rPr lang="en-US" dirty="0" smtClean="0"/>
              <a:t>Typically Catholic</a:t>
            </a:r>
          </a:p>
          <a:p>
            <a:r>
              <a:rPr lang="en-US" dirty="0" smtClean="0"/>
              <a:t>“Plain Church”</a:t>
            </a:r>
          </a:p>
          <a:p>
            <a:pPr lvl="1"/>
            <a:r>
              <a:rPr lang="en-US" dirty="0" smtClean="0"/>
              <a:t>Restrained</a:t>
            </a:r>
          </a:p>
          <a:p>
            <a:pPr lvl="1"/>
            <a:r>
              <a:rPr lang="en-US" dirty="0" smtClean="0"/>
              <a:t>Gentle</a:t>
            </a:r>
          </a:p>
          <a:p>
            <a:pPr lvl="1"/>
            <a:r>
              <a:rPr lang="en-US" dirty="0" smtClean="0"/>
              <a:t>Typically protestant</a:t>
            </a:r>
          </a:p>
          <a:p>
            <a:r>
              <a:rPr lang="en-US" dirty="0" smtClean="0"/>
              <a:t>Why??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10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I of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Mary weds Philip II of Spain</a:t>
            </a:r>
          </a:p>
          <a:p>
            <a:pPr lvl="1"/>
            <a:r>
              <a:rPr lang="en-US" dirty="0" smtClean="0"/>
              <a:t>Symbol of militant Catholicism to English protestants</a:t>
            </a:r>
          </a:p>
          <a:p>
            <a:r>
              <a:rPr lang="en-US" dirty="0" smtClean="0"/>
              <a:t>Mary returns official religion from Protestantism of Edward to Catholicism of Henry VIII</a:t>
            </a:r>
          </a:p>
          <a:p>
            <a:pPr lvl="1"/>
            <a:r>
              <a:rPr lang="en-US" dirty="0" smtClean="0"/>
              <a:t>Protestant leaders executed</a:t>
            </a:r>
          </a:p>
          <a:p>
            <a:pPr lvl="1"/>
            <a:r>
              <a:rPr lang="en-US" dirty="0" smtClean="0"/>
              <a:t>People flee persecution to Germany, and Switzerland, “Marian Exiles”</a:t>
            </a:r>
          </a:p>
          <a:p>
            <a:pPr lvl="2"/>
            <a:r>
              <a:rPr lang="en-US" dirty="0" smtClean="0"/>
              <a:t>Become more “indoctrinated” in Protestantism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96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105400"/>
          </a:xfrm>
        </p:spPr>
        <p:txBody>
          <a:bodyPr/>
          <a:lstStyle/>
          <a:p>
            <a:r>
              <a:rPr lang="en-US" dirty="0" smtClean="0"/>
              <a:t>Wanted a religious settlement to be able to unify England politically (</a:t>
            </a:r>
            <a:r>
              <a:rPr lang="en-US" dirty="0" err="1" smtClean="0"/>
              <a:t>Politique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Act of Supremacy makes Elizabeth “supreme governor” of Anglican Church (protestant doctrine, traditional Catholic ritual)</a:t>
            </a:r>
          </a:p>
          <a:p>
            <a:pPr lvl="1"/>
            <a:r>
              <a:rPr lang="en-US" dirty="0" smtClean="0"/>
              <a:t>Thirty-Nine Articles makes Protestantism official religion within Church of England</a:t>
            </a:r>
          </a:p>
          <a:p>
            <a:r>
              <a:rPr lang="en-US" dirty="0" smtClean="0"/>
              <a:t>Remains unmarried to allow for the possibility of marriage as a diplomatic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30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 and Her Enemies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Catholic radicals want to get rid of Elizabeth and replace her with Mary Stuart (of Scots)</a:t>
            </a:r>
          </a:p>
          <a:p>
            <a:pPr lvl="1"/>
            <a:r>
              <a:rPr lang="en-US" dirty="0" smtClean="0"/>
              <a:t>Elizabeth as illegitimate, Stuart as rightful heir</a:t>
            </a:r>
          </a:p>
          <a:p>
            <a:r>
              <a:rPr lang="en-US" dirty="0" smtClean="0"/>
              <a:t>Liz executes fewer Catholics than Mary Tudor had executed protestants</a:t>
            </a:r>
          </a:p>
          <a:p>
            <a:r>
              <a:rPr lang="en-US" dirty="0" smtClean="0"/>
              <a:t>Wary of Puritans who want to rid Protestantism of any “popery,” seeing Liz as a threat under Act of Supremacy</a:t>
            </a:r>
          </a:p>
          <a:p>
            <a:pPr lvl="1"/>
            <a:r>
              <a:rPr lang="en-US" dirty="0" smtClean="0"/>
              <a:t>Want to create a church that will be governed by peers (presbyteries/Presbyterians)</a:t>
            </a:r>
          </a:p>
          <a:p>
            <a:pPr lvl="1"/>
            <a:r>
              <a:rPr lang="en-US" dirty="0" smtClean="0"/>
              <a:t>Elizabeth finds Puritans/Presbyterians as subversive</a:t>
            </a:r>
          </a:p>
          <a:p>
            <a:pPr lvl="2"/>
            <a:r>
              <a:rPr lang="en-US" dirty="0" smtClean="0"/>
              <a:t>Conventicle Act of 1593: conform to Church of England or face exile/death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62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vs.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Duke of Alba invades Netherlands to persecute protestants + Pope Pius V excommunicates Elizabeth= internal resistance by Catholics to protestant Elizabeth</a:t>
            </a:r>
          </a:p>
          <a:p>
            <a:r>
              <a:rPr lang="en-US" dirty="0" smtClean="0"/>
              <a:t>England and France sign mutual defense pact</a:t>
            </a:r>
          </a:p>
          <a:p>
            <a:r>
              <a:rPr lang="en-US" dirty="0" smtClean="0"/>
              <a:t>John Hawkins and Sir Francis Drake begin attacking Spanish shipping in Americas</a:t>
            </a:r>
          </a:p>
          <a:p>
            <a:r>
              <a:rPr lang="en-US" dirty="0" smtClean="0"/>
              <a:t>Liz signs Treaty of </a:t>
            </a:r>
            <a:r>
              <a:rPr lang="en-US" dirty="0" err="1" smtClean="0"/>
              <a:t>Nonsuch</a:t>
            </a:r>
            <a:r>
              <a:rPr lang="en-US" dirty="0" smtClean="0"/>
              <a:t>: English troops to Netherlands to protect protestants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76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Queen of Scots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Catholic, French queen from Scotland</a:t>
            </a:r>
          </a:p>
          <a:p>
            <a:r>
              <a:rPr lang="en-US" dirty="0" smtClean="0"/>
              <a:t>John Knox resists Mary’s Catholic practices in Scotland</a:t>
            </a:r>
          </a:p>
          <a:p>
            <a:r>
              <a:rPr lang="en-US" dirty="0" smtClean="0"/>
              <a:t>Mary has claim to English throne, threatening religion in England</a:t>
            </a:r>
          </a:p>
          <a:p>
            <a:r>
              <a:rPr lang="en-US" dirty="0" smtClean="0"/>
              <a:t>Various conspiracies against Elizabeth by Spain, supposedly led by Mary</a:t>
            </a:r>
          </a:p>
          <a:p>
            <a:pPr lvl="1"/>
            <a:r>
              <a:rPr lang="en-US" dirty="0" smtClean="0"/>
              <a:t>Mary is executed</a:t>
            </a:r>
          </a:p>
          <a:p>
            <a:pPr lvl="1"/>
            <a:r>
              <a:rPr lang="en-US" dirty="0" smtClean="0"/>
              <a:t>Spain prepares Armada for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48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Destruction of the Armada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Sir Francis Drake attacks Cadiz, destroys ships, and raids Portugal</a:t>
            </a:r>
          </a:p>
          <a:p>
            <a:r>
              <a:rPr lang="en-US" dirty="0" smtClean="0"/>
              <a:t>England destroys Spanish Armada with the help of Dutch ships</a:t>
            </a:r>
          </a:p>
          <a:p>
            <a:pPr lvl="1"/>
            <a:r>
              <a:rPr lang="en-US" dirty="0" smtClean="0"/>
              <a:t>Gives hope to Protestants against Catholic Spain</a:t>
            </a:r>
          </a:p>
          <a:p>
            <a:r>
              <a:rPr lang="en-US" dirty="0" smtClean="0"/>
              <a:t>Spain begins losing power and credibility</a:t>
            </a:r>
          </a:p>
          <a:p>
            <a:pPr lvl="1"/>
            <a:r>
              <a:rPr lang="en-US" dirty="0" smtClean="0"/>
              <a:t>England takes over as dominant power in Americas, France takes over as dominant power in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33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Thirty Years War: The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Catholics vs. Protestants and Calvinists vs. Lutherans</a:t>
            </a:r>
          </a:p>
          <a:p>
            <a:r>
              <a:rPr lang="en-US" dirty="0" smtClean="0"/>
              <a:t>Fragmented Germany</a:t>
            </a:r>
          </a:p>
          <a:p>
            <a:pPr lvl="1"/>
            <a:r>
              <a:rPr lang="en-US" dirty="0" smtClean="0"/>
              <a:t>360 autonomous political entities (secular and religious)</a:t>
            </a:r>
          </a:p>
          <a:p>
            <a:pPr lvl="2"/>
            <a:r>
              <a:rPr lang="en-US" dirty="0" smtClean="0"/>
              <a:t>Peace of Augsburg allows each sovereignty to choose its own religion, control its borders and currency</a:t>
            </a:r>
          </a:p>
          <a:p>
            <a:pPr lvl="1"/>
            <a:r>
              <a:rPr lang="en-US" dirty="0" smtClean="0"/>
              <a:t>German princes want to expand outside principality and national borders</a:t>
            </a:r>
          </a:p>
          <a:p>
            <a:r>
              <a:rPr lang="en-US" dirty="0" smtClean="0"/>
              <a:t>Religious Divisions</a:t>
            </a:r>
          </a:p>
          <a:p>
            <a:pPr lvl="1"/>
            <a:r>
              <a:rPr lang="en-US" dirty="0" smtClean="0"/>
              <a:t>Lutherans take Catholic lands and vise versa, going against Peace of Augsburg</a:t>
            </a:r>
          </a:p>
          <a:p>
            <a:pPr lvl="1"/>
            <a:r>
              <a:rPr lang="en-US" dirty="0" smtClean="0"/>
              <a:t>Each deprives the others of rights, forces clergy to convert or step down</a:t>
            </a:r>
          </a:p>
          <a:p>
            <a:pPr lvl="1"/>
            <a:r>
              <a:rPr lang="en-US" dirty="0" smtClean="0"/>
              <a:t>Conflict between Calvinists and Lutherans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66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Thirty Years War: The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Calvinism and the Palatinate</a:t>
            </a:r>
          </a:p>
          <a:p>
            <a:pPr lvl="1"/>
            <a:r>
              <a:rPr lang="en-US" dirty="0" smtClean="0"/>
              <a:t>Under Peace of Augsburg, Calvinism is not a recognized religion</a:t>
            </a:r>
          </a:p>
          <a:p>
            <a:pPr lvl="1"/>
            <a:r>
              <a:rPr lang="en-US" dirty="0" smtClean="0"/>
              <a:t>Frederick III becomes Elector Palatine of Holy Roman Empire, making Calvinism official religion</a:t>
            </a:r>
          </a:p>
          <a:p>
            <a:pPr lvl="2"/>
            <a:r>
              <a:rPr lang="en-US" dirty="0" smtClean="0"/>
              <a:t>Encourages resistance to Lutherans, Protestants, and Catholics</a:t>
            </a:r>
          </a:p>
          <a:p>
            <a:pPr lvl="1"/>
            <a:r>
              <a:rPr lang="en-US" dirty="0" smtClean="0"/>
              <a:t>Calvinists are upset about Lutheran doctrine of the literal Eucharist/transubstantiation</a:t>
            </a:r>
          </a:p>
          <a:p>
            <a:r>
              <a:rPr lang="en-US" dirty="0" smtClean="0"/>
              <a:t>Maximilian of Bavaria and Catholic League</a:t>
            </a:r>
          </a:p>
          <a:p>
            <a:pPr lvl="1"/>
            <a:r>
              <a:rPr lang="en-US" dirty="0" smtClean="0"/>
              <a:t>Bavarian Catholics launch successful missions throughout Holy Roman Empire to take land from Lutherans</a:t>
            </a:r>
          </a:p>
          <a:p>
            <a:pPr lvl="1"/>
            <a:r>
              <a:rPr lang="en-US" dirty="0" smtClean="0"/>
              <a:t>Now Maximilian (Catholic) vs. Frederick III (Calvinist) within Holy Roman Empire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2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Thirty Years War: Four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Bohemian Period (1618-1625)</a:t>
            </a:r>
          </a:p>
          <a:p>
            <a:pPr lvl="1"/>
            <a:r>
              <a:rPr lang="en-US" dirty="0" smtClean="0"/>
              <a:t>Ferdinand takes the Habsburg throne, wants to restore e. Habsburg lands to Catholicism</a:t>
            </a:r>
          </a:p>
          <a:p>
            <a:pPr lvl="1"/>
            <a:r>
              <a:rPr lang="en-US" dirty="0" smtClean="0"/>
              <a:t>Revokes rights/religious freedoms of Bohemian protestants</a:t>
            </a:r>
          </a:p>
          <a:p>
            <a:pPr lvl="1"/>
            <a:r>
              <a:rPr lang="en-US" dirty="0" smtClean="0"/>
              <a:t>Protestants throw king’s regents out windows (“defenestration of Prague”)</a:t>
            </a:r>
          </a:p>
          <a:p>
            <a:pPr lvl="1"/>
            <a:r>
              <a:rPr lang="en-US" dirty="0" smtClean="0"/>
              <a:t>Protestants proclaim Frederick V as king of Holy Roman Empire</a:t>
            </a:r>
          </a:p>
          <a:p>
            <a:pPr lvl="1"/>
            <a:r>
              <a:rPr lang="en-US" dirty="0" smtClean="0"/>
              <a:t>Spain sends troops to assist Ferdinand</a:t>
            </a:r>
          </a:p>
          <a:p>
            <a:pPr lvl="1"/>
            <a:r>
              <a:rPr lang="en-US" dirty="0" smtClean="0"/>
              <a:t>Lutheran John George assists Ferdinand, wanting trade routes</a:t>
            </a:r>
          </a:p>
          <a:p>
            <a:pPr lvl="1"/>
            <a:r>
              <a:rPr lang="en-US" dirty="0" smtClean="0"/>
              <a:t>Ferdinand/Catholic forces victorious over Frederick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59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Thirty Years War: Four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Danish Period (1625-1629)</a:t>
            </a:r>
          </a:p>
          <a:p>
            <a:pPr lvl="1"/>
            <a:r>
              <a:rPr lang="en-US" dirty="0" smtClean="0"/>
              <a:t>Fears of re-Catholicization of Holy Roman Empire</a:t>
            </a:r>
          </a:p>
          <a:p>
            <a:pPr lvl="1"/>
            <a:r>
              <a:rPr lang="en-US" dirty="0" smtClean="0"/>
              <a:t>Lutheran king Christian IV of Denmark wants to extend Danish influence over parts of Empire</a:t>
            </a:r>
          </a:p>
          <a:p>
            <a:pPr lvl="1"/>
            <a:r>
              <a:rPr lang="en-US" dirty="0" smtClean="0"/>
              <a:t>Christian is defeated by Maximilian</a:t>
            </a:r>
          </a:p>
          <a:p>
            <a:pPr lvl="1"/>
            <a:r>
              <a:rPr lang="en-US" dirty="0" smtClean="0"/>
              <a:t>Ferdinand responds by invading Denmark</a:t>
            </a:r>
          </a:p>
          <a:p>
            <a:pPr lvl="1"/>
            <a:r>
              <a:rPr lang="en-US" dirty="0" smtClean="0"/>
              <a:t>Edict of Restitution: reaffirms illegality of Calvinism, orders return of lands Lutherans had acquired to Catholic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9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Marries advanced techniques and grand scale of Renaissance to emotion and drama of mannerism</a:t>
            </a:r>
          </a:p>
          <a:p>
            <a:r>
              <a:rPr lang="en-US" dirty="0" smtClean="0"/>
              <a:t>Evokes classical antiquity</a:t>
            </a:r>
          </a:p>
          <a:p>
            <a:r>
              <a:rPr lang="en-US" dirty="0" smtClean="0"/>
              <a:t>Mastery of light to achieve maximum emotional impact</a:t>
            </a:r>
          </a:p>
          <a:p>
            <a:r>
              <a:rPr lang="en-US" dirty="0" smtClean="0"/>
              <a:t>Elaborate furnishings, gardens, art</a:t>
            </a:r>
          </a:p>
          <a:p>
            <a:r>
              <a:rPr lang="en-US" dirty="0" smtClean="0"/>
              <a:t>Sometimes religious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03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Thirty Years War: Four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Swedish Period (1630-1635)</a:t>
            </a:r>
          </a:p>
          <a:p>
            <a:pPr lvl="1"/>
            <a:r>
              <a:rPr lang="en-US" dirty="0" err="1" smtClean="0"/>
              <a:t>Gustavus</a:t>
            </a:r>
            <a:r>
              <a:rPr lang="en-US" dirty="0" smtClean="0"/>
              <a:t> </a:t>
            </a:r>
            <a:r>
              <a:rPr lang="en-US" dirty="0" err="1" smtClean="0"/>
              <a:t>Adolphus</a:t>
            </a:r>
            <a:r>
              <a:rPr lang="en-US" dirty="0" smtClean="0"/>
              <a:t> II as Lutheran king of Sweden, leads Protestant forces in Holy Roman Empire</a:t>
            </a:r>
          </a:p>
          <a:p>
            <a:pPr lvl="2"/>
            <a:r>
              <a:rPr lang="en-US" dirty="0" smtClean="0"/>
              <a:t>Two supporters:</a:t>
            </a:r>
          </a:p>
          <a:p>
            <a:pPr lvl="3"/>
            <a:r>
              <a:rPr lang="en-US" dirty="0" smtClean="0"/>
              <a:t>Cardinal Richelieu wants to protect French interests by keeping Habsburg armies tied down in Germany</a:t>
            </a:r>
          </a:p>
          <a:p>
            <a:pPr lvl="3"/>
            <a:r>
              <a:rPr lang="en-US" dirty="0" smtClean="0"/>
              <a:t>Dutch want revenge against Spanish Habsburgs</a:t>
            </a:r>
          </a:p>
          <a:p>
            <a:pPr lvl="1"/>
            <a:r>
              <a:rPr lang="en-US" dirty="0" err="1" smtClean="0"/>
              <a:t>Adolphus</a:t>
            </a:r>
            <a:r>
              <a:rPr lang="en-US" dirty="0" smtClean="0"/>
              <a:t> is victorious, but later dies in battle</a:t>
            </a:r>
          </a:p>
          <a:p>
            <a:pPr lvl="1"/>
            <a:r>
              <a:rPr lang="en-US" dirty="0" smtClean="0"/>
              <a:t>Peace of Prague: German protestant states reach compromise with Ferdinand (Netherlands and France continue to support Sweden)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82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Thirty Years War: Four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Swedish-French Period (1635-1648)</a:t>
            </a:r>
          </a:p>
          <a:p>
            <a:pPr lvl="1"/>
            <a:r>
              <a:rPr lang="en-US" dirty="0" smtClean="0"/>
              <a:t>French, Swedish, and Spanish send soldiers in, looting Germany</a:t>
            </a:r>
          </a:p>
          <a:p>
            <a:pPr lvl="1"/>
            <a:r>
              <a:rPr lang="en-US" dirty="0" smtClean="0"/>
              <a:t>Germany unable to fight back, exhausted</a:t>
            </a:r>
          </a:p>
          <a:p>
            <a:pPr lvl="2"/>
            <a:r>
              <a:rPr lang="en-US" dirty="0" smtClean="0"/>
              <a:t>War kills 1/3 German population</a:t>
            </a:r>
          </a:p>
        </p:txBody>
      </p:sp>
    </p:spTree>
    <p:extLst>
      <p:ext uri="{BB962C8B-B14F-4D97-AF65-F5344CB8AC3E}">
        <p14:creationId xmlns:p14="http://schemas.microsoft.com/office/powerpoint/2010/main" val="4293970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Westphalia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Ends all hostilities within Holy Roman Empire</a:t>
            </a:r>
          </a:p>
          <a:p>
            <a:r>
              <a:rPr lang="en-US" dirty="0" smtClean="0"/>
              <a:t>Reasserts Peace of Augsburg</a:t>
            </a:r>
          </a:p>
          <a:p>
            <a:pPr lvl="1"/>
            <a:r>
              <a:rPr lang="en-US" dirty="0" smtClean="0"/>
              <a:t>Ruler of land determines official religion</a:t>
            </a:r>
          </a:p>
          <a:p>
            <a:pPr lvl="1"/>
            <a:r>
              <a:rPr lang="en-US" dirty="0" smtClean="0"/>
              <a:t>Gave Calvinists legal recognition</a:t>
            </a:r>
          </a:p>
          <a:p>
            <a:pPr lvl="1"/>
            <a:r>
              <a:rPr lang="en-US" dirty="0" smtClean="0"/>
              <a:t>Establishes independence of Swiss Confederacy and United Provinces of Netherlands</a:t>
            </a:r>
          </a:p>
          <a:p>
            <a:r>
              <a:rPr lang="en-US" dirty="0" smtClean="0"/>
              <a:t>France wants to gain more territory</a:t>
            </a:r>
          </a:p>
          <a:p>
            <a:r>
              <a:rPr lang="en-US" dirty="0" smtClean="0"/>
              <a:t>Opposed by Pope b/c it gives power to protestants</a:t>
            </a:r>
          </a:p>
          <a:p>
            <a:r>
              <a:rPr lang="en-US" dirty="0" smtClean="0"/>
              <a:t>Confirms territorial sovereignty of Germany’s political entities, perpetuating German division and political weakness into </a:t>
            </a:r>
            <a:r>
              <a:rPr lang="en-US" smtClean="0"/>
              <a:t>modern period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7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lbany.edu/scj/jcjpc/figures/st-pa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304800"/>
            <a:ext cx="5715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4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romafelix.com/San%20Carl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228602"/>
            <a:ext cx="47244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0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devinsappreciation.files.wordpress.com/2012/02/rubens252c2bdescent2bfrom2bthe2bcross.jpg?w=643&amp;h=8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60278"/>
            <a:ext cx="5029200" cy="691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3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ndla.no/sites/default/files/images/HogarthMarri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" y="-48115"/>
            <a:ext cx="9118979" cy="690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0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visitingdc.com/images/hall-of-mirrors-versail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" y="0"/>
            <a:ext cx="919836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842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2007</Words>
  <Application>Microsoft Macintosh PowerPoint</Application>
  <PresentationFormat>On-screen Show (4:3)</PresentationFormat>
  <Paragraphs>241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Religious Wars</vt:lpstr>
      <vt:lpstr>Religious Struggle</vt:lpstr>
      <vt:lpstr>Religious Art</vt:lpstr>
      <vt:lpstr>Baroque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“Plain Church”</vt:lpstr>
      <vt:lpstr>PowerPoint Presentation</vt:lpstr>
      <vt:lpstr>PowerPoint Presentation</vt:lpstr>
      <vt:lpstr>Syndics of the Draper’s Guild</vt:lpstr>
      <vt:lpstr>PowerPoint Presentation</vt:lpstr>
      <vt:lpstr>Politiques</vt:lpstr>
      <vt:lpstr>Struggle for the Crown</vt:lpstr>
      <vt:lpstr>Early French Persecution</vt:lpstr>
      <vt:lpstr>Appeal of Calvinism in France</vt:lpstr>
      <vt:lpstr>de Medici and Guises</vt:lpstr>
      <vt:lpstr>St. Bartholomew’s Day Massacre</vt:lpstr>
      <vt:lpstr>Henry III and Henry of Navarre</vt:lpstr>
      <vt:lpstr>Henry IV</vt:lpstr>
      <vt:lpstr>Edict of Nantes</vt:lpstr>
      <vt:lpstr>Pillars of Spanish Power</vt:lpstr>
      <vt:lpstr>Revolt in the Netherlands</vt:lpstr>
      <vt:lpstr>Revolt in the Netherlands</vt:lpstr>
      <vt:lpstr>Dutch Independence</vt:lpstr>
      <vt:lpstr>Mary I of England</vt:lpstr>
      <vt:lpstr>Elizabeth I</vt:lpstr>
      <vt:lpstr>Elizabeth and Her Enemies</vt:lpstr>
      <vt:lpstr>England vs. Spain</vt:lpstr>
      <vt:lpstr>Mary Queen of Scots</vt:lpstr>
      <vt:lpstr>Destruction of the Armada</vt:lpstr>
      <vt:lpstr>Thirty Years War: The Causes</vt:lpstr>
      <vt:lpstr>Thirty Years War: The Causes</vt:lpstr>
      <vt:lpstr>The Thirty Years War: Four Periods</vt:lpstr>
      <vt:lpstr>The Thirty Years War: Four Periods</vt:lpstr>
      <vt:lpstr>The Thirty Years War: Four Periods</vt:lpstr>
      <vt:lpstr>The Thirty Years War: Four Periods</vt:lpstr>
      <vt:lpstr>Treaty of Westphalia</vt:lpstr>
    </vt:vector>
  </TitlesOfParts>
  <Company>Guilford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Religious Wars</dc:title>
  <dc:creator>Kiste, Andrew</dc:creator>
  <cp:lastModifiedBy>Andrew Kiste</cp:lastModifiedBy>
  <cp:revision>25</cp:revision>
  <dcterms:created xsi:type="dcterms:W3CDTF">2012-04-18T15:39:36Z</dcterms:created>
  <dcterms:modified xsi:type="dcterms:W3CDTF">2015-11-06T12:27:39Z</dcterms:modified>
</cp:coreProperties>
</file>