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66" r:id="rId29"/>
    <p:sldId id="267" r:id="rId30"/>
    <p:sldId id="268" r:id="rId31"/>
    <p:sldId id="269" r:id="rId32"/>
    <p:sldId id="270" r:id="rId33"/>
    <p:sldId id="271" r:id="rId34"/>
    <p:sldId id="290" r:id="rId35"/>
    <p:sldId id="289" r:id="rId36"/>
    <p:sldId id="291" r:id="rId37"/>
    <p:sldId id="293" r:id="rId38"/>
    <p:sldId id="294" r:id="rId39"/>
    <p:sldId id="292" r:id="rId40"/>
    <p:sldId id="295" r:id="rId41"/>
    <p:sldId id="297" r:id="rId42"/>
    <p:sldId id="298" r:id="rId43"/>
    <p:sldId id="299" r:id="rId44"/>
    <p:sldId id="29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FDE0-F929-44B3-A43B-B7950DCA34D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5678-D1A1-4BA3-B584-2DFA986A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2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FDE0-F929-44B3-A43B-B7950DCA34D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5678-D1A1-4BA3-B584-2DFA986A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3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FDE0-F929-44B3-A43B-B7950DCA34D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5678-D1A1-4BA3-B584-2DFA986A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5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FDE0-F929-44B3-A43B-B7950DCA34D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5678-D1A1-4BA3-B584-2DFA986A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FDE0-F929-44B3-A43B-B7950DCA34D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5678-D1A1-4BA3-B584-2DFA986A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FDE0-F929-44B3-A43B-B7950DCA34D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5678-D1A1-4BA3-B584-2DFA986A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0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FDE0-F929-44B3-A43B-B7950DCA34D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5678-D1A1-4BA3-B584-2DFA986A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4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FDE0-F929-44B3-A43B-B7950DCA34D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5678-D1A1-4BA3-B584-2DFA986A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4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FDE0-F929-44B3-A43B-B7950DCA34D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5678-D1A1-4BA3-B584-2DFA986A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7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FDE0-F929-44B3-A43B-B7950DCA34D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5678-D1A1-4BA3-B584-2DFA986A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5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FDE0-F929-44B3-A43B-B7950DCA34D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5678-D1A1-4BA3-B584-2DFA986A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chemeClr val="tx2">
                <a:lumMod val="40000"/>
                <a:lumOff val="60000"/>
              </a:schemeClr>
            </a:gs>
            <a:gs pos="71001">
              <a:schemeClr val="tx2">
                <a:lumMod val="60000"/>
                <a:lumOff val="40000"/>
              </a:schemeClr>
            </a:gs>
            <a:gs pos="81000">
              <a:schemeClr val="bg2">
                <a:lumMod val="50000"/>
              </a:schemeClr>
            </a:gs>
            <a:gs pos="100000">
              <a:schemeClr val="bg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9FDE0-F929-44B3-A43B-B7950DCA34D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55678-D1A1-4BA3-B584-2DFA986A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rtchive.com/artchive/l/leonardo/leonardo_grotesque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Transition to a Westernized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The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Centered in Italy</a:t>
            </a:r>
          </a:p>
          <a:p>
            <a:pPr lvl="1"/>
            <a:r>
              <a:rPr lang="en-US" dirty="0" smtClean="0"/>
              <a:t>Direct influence of old Roman empire</a:t>
            </a:r>
          </a:p>
          <a:p>
            <a:pPr lvl="1"/>
            <a:r>
              <a:rPr lang="en-US" dirty="0" smtClean="0"/>
              <a:t>Central between east and west</a:t>
            </a:r>
          </a:p>
          <a:p>
            <a:r>
              <a:rPr lang="en-US" dirty="0" smtClean="0"/>
              <a:t>Secular focus in literature and art, heavy focus in religion</a:t>
            </a:r>
          </a:p>
          <a:p>
            <a:pPr lvl="1"/>
            <a:r>
              <a:rPr lang="en-US" dirty="0" smtClean="0"/>
              <a:t>Realistic portrayals of people and nature</a:t>
            </a:r>
          </a:p>
          <a:p>
            <a:pPr lvl="1"/>
            <a:r>
              <a:rPr lang="en-US" dirty="0" smtClean="0"/>
              <a:t>Focus on doings of human beings for own sake rather than as a divine plan (humanism)</a:t>
            </a:r>
          </a:p>
          <a:p>
            <a:pPr lvl="1"/>
            <a:r>
              <a:rPr lang="en-US" dirty="0" smtClean="0"/>
              <a:t>Innovation in art</a:t>
            </a:r>
          </a:p>
          <a:p>
            <a:pPr lvl="2"/>
            <a:r>
              <a:rPr lang="en-US" dirty="0" smtClean="0"/>
              <a:t>Move toward art, people, cityscapes</a:t>
            </a:r>
          </a:p>
          <a:p>
            <a:pPr lvl="2"/>
            <a:r>
              <a:rPr lang="en-US" dirty="0" smtClean="0"/>
              <a:t>Departure from stiffness to fluidity and realism</a:t>
            </a:r>
          </a:p>
          <a:p>
            <a:pPr lvl="2"/>
            <a:r>
              <a:rPr lang="en-US" dirty="0" smtClean="0"/>
              <a:t>Perspective, color, classical architecture</a:t>
            </a:r>
          </a:p>
          <a:p>
            <a:r>
              <a:rPr lang="en-US" dirty="0" smtClean="0"/>
              <a:t>Petrarch</a:t>
            </a:r>
          </a:p>
          <a:p>
            <a:pPr lvl="1"/>
            <a:r>
              <a:rPr lang="en-US" dirty="0" smtClean="0"/>
              <a:t>Focused on personal ethics and behavior, personal achievement</a:t>
            </a:r>
          </a:p>
          <a:p>
            <a:r>
              <a:rPr lang="en-US" dirty="0" smtClean="0"/>
              <a:t>Generally geared towards and felt by upper classes (high culture)</a:t>
            </a:r>
          </a:p>
          <a:p>
            <a:pPr lvl="1"/>
            <a:r>
              <a:rPr lang="en-US" dirty="0" smtClean="0"/>
              <a:t>Commerce and shipping</a:t>
            </a:r>
          </a:p>
          <a:p>
            <a:pPr lvl="1"/>
            <a:r>
              <a:rPr lang="en-US" dirty="0" smtClean="0"/>
              <a:t>City-state governments try for more tax money and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“Medieval Christian values adjusted to a more this-worldly spirit”</a:t>
            </a:r>
          </a:p>
          <a:p>
            <a:r>
              <a:rPr lang="en-US" dirty="0" smtClean="0"/>
              <a:t>High Renaissance</a:t>
            </a:r>
          </a:p>
          <a:p>
            <a:pPr lvl="1"/>
            <a:r>
              <a:rPr lang="en-US" dirty="0" smtClean="0"/>
              <a:t>Embraced natural world and human emotions</a:t>
            </a:r>
          </a:p>
          <a:p>
            <a:pPr lvl="1"/>
            <a:r>
              <a:rPr lang="en-US" dirty="0" smtClean="0"/>
              <a:t>Rational/mathematical order</a:t>
            </a:r>
          </a:p>
          <a:p>
            <a:pPr lvl="2"/>
            <a:r>
              <a:rPr lang="en-US" dirty="0" smtClean="0"/>
              <a:t>Perfect symmetry and proportionality (harmony of universe)</a:t>
            </a:r>
          </a:p>
          <a:p>
            <a:r>
              <a:rPr lang="en-US" dirty="0" smtClean="0"/>
              <a:t>New technical skills</a:t>
            </a:r>
          </a:p>
          <a:p>
            <a:pPr lvl="1"/>
            <a:r>
              <a:rPr lang="en-US" dirty="0" smtClean="0"/>
              <a:t>Oil paints</a:t>
            </a:r>
          </a:p>
          <a:p>
            <a:pPr lvl="1"/>
            <a:r>
              <a:rPr lang="en-US" dirty="0" smtClean="0"/>
              <a:t>Shading to enhance naturalness (chiaroscuro)</a:t>
            </a:r>
          </a:p>
          <a:p>
            <a:pPr lvl="1"/>
            <a:r>
              <a:rPr lang="en-US" dirty="0" smtClean="0"/>
              <a:t>Adjusting size of figure to create continuity with painting (linear perspective)</a:t>
            </a:r>
          </a:p>
          <a:p>
            <a:r>
              <a:rPr lang="en-US" dirty="0" smtClean="0"/>
              <a:t>Portraying space realistically </a:t>
            </a:r>
          </a:p>
          <a:p>
            <a:r>
              <a:rPr lang="en-US" dirty="0" smtClean="0"/>
              <a:t>Paint more natural world</a:t>
            </a:r>
          </a:p>
          <a:p>
            <a:pPr lvl="1"/>
            <a:r>
              <a:rPr lang="en-US" dirty="0" smtClean="0"/>
              <a:t>3D canvas filled w/ energy and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4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tufftotweet.com/tweetthis/wp-content/plugins/wp-o-matic/cache/2df61_css596753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8025"/>
            <a:ext cx="4038600" cy="602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_s8KBHgaz3E/TcdRY7vPM-I/AAAAAAAAAQg/VrKQXICmrlM/s320/IMG_1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" y="304800"/>
            <a:ext cx="4515888" cy="602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2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beyondhollywood.com/uploads/2011/06/Teenage-Mutant-Ninja-Turt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00050"/>
            <a:ext cx="77978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 da Vinci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 of universal person</a:t>
            </a:r>
          </a:p>
          <a:p>
            <a:r>
              <a:rPr lang="en-US" dirty="0" smtClean="0"/>
              <a:t>Jack of all Trades</a:t>
            </a:r>
          </a:p>
          <a:p>
            <a:r>
              <a:rPr lang="en-US" dirty="0" smtClean="0"/>
              <a:t>Inner moods through complex facial expression</a:t>
            </a:r>
          </a:p>
        </p:txBody>
      </p:sp>
    </p:spTree>
    <p:extLst>
      <p:ext uri="{BB962C8B-B14F-4D97-AF65-F5344CB8AC3E}">
        <p14:creationId xmlns:p14="http://schemas.microsoft.com/office/powerpoint/2010/main" val="37464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thealchemicalegg.com/X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0225"/>
            <a:ext cx="6705600" cy="67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05300" y="3733800"/>
            <a:ext cx="381000" cy="533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0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t3.gstatic.com/images?q=tbn:ANd9GcTBd1Gf_aKBAK_mLBJeuSqrmX74tz7BZ7o8Qmst1M6jcYPDJUUj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" y="51761"/>
            <a:ext cx="4471968" cy="680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g;base64,/9j/4AAQSkZJRgABAQAAAQABAAD/2wBDAAkGBwgHBgkIBwgKCgkLDRYPDQwMDRsUFRAWIB0iIiAdHx8kKDQsJCYxJx8fLT0tMTU3Ojo6Iys/RD84QzQ5Ojf/2wBDAQoKCg0MDRoPDxo3JR8lNzc3Nzc3Nzc3Nzc3Nzc3Nzc3Nzc3Nzc3Nzc3Nzc3Nzc3Nzc3Nzc3Nzc3Nzc3Nzc3Nzf/wAARCACmAHUDASIAAhEBAxEB/8QAHAAAAQUBAQEAAAAAAAAAAAAABQABAwQGAgcI/8QAPRAAAgEDAgQDBQYEBgEFAAAAAQIDAAQRBSESMUFREyJhBjJxgZEUI6HB0fAVQlKxBzNicoLhF3OSk6Ky/8QAGQEAAgMBAAAAAAAAAAAAAAAAAgQAAQMF/8QAJxEAAgICAgEEAQUBAAAAAAAAAAECEQMhEjEEEyJBURQyQmFx8NH/2gAMAwEAAhEDEQA/AM/aITAMbZxzrqRJXjEaEAdWA3AqW0gYwoELeUDpnNXVi4QAdsd+lKOVMxUE0D1hRBsMn1FQXEJPmHlbG3wouy5yCBjvUXgBmwoLGq5UFxsFJGUIABIrtosjAXFExbYO+2PhUqWpbChdh3ND6mynjTAbQFs+Qem1SJAwQAp8zRpLUkhVXiP9IGT+FTjT7g5VrOXP/pkflU9f7ZXoL4QBNuHTh4cZ5EdKieyl3BjRx0o5Np8sRDPBLGvMF1Ip1hIQ8IyTVLLfQXppLoz6W5QeeIKe3BUvhqyYVRz3yKLeHvuCRnrUbw+cgAZ/f6UXOy+CBi25J3VcVxNAoT3RRbwn4Pd5c9/UfrVaeFgpyPj1oubXyZPFH6AZVQSCgJpVNOCj7KDnuaVac5GfpR+jR6WjNbqUGwAzV0W5LEueZqLSYmS141cYwNiedE4I/EQHiGPQ9aWlLY3FaKBt8npzqUQcMZ8o5HnV77LwkkbikY+InfbB5Vm5GnEGCDxMYXLN0Aqlr+pQaFCkRj+0XsvuQ8R4U9WI3PwH16Vol4LKyediA5XKnqq+nqen/dZX2OVNb1i6v7xc8LlI1B91RQp6c30jSMLlQFu5NfvrOZ5nuzG+OGOJPDQDrhVwPrn41l5oZbfxVkDI2RgSLg/LNfQngWxQrwLjFYj2w063aKQRLkjGQOVXi8tKVNaZu8NrR51pvtBqGnODaXMsLAjIRiEb4ivRfZ7XYdcszJNFG0ieWUHyuh78Q5g+oNeXXtuYpSCMfGrfszqZ0zWIJskRORHKAeak/lzp3Lghkja7FW2tM9UksElY/ZmZ2zvE483y6HrywfSoDbKTsN8cvWrpljZiAy4HPsKtLJDcKviSKJP5ZCefo36/X0Stwf8ABX6gUbbCHYb4qlNEGDhiB5edHWgyGSXKODuG6GqNxCFDnGRipy+QXHZl5Y+QIOR1pVekjHEcAjelW3NmXEH6brEpVI0dyrjcdc4o3p+sG1j8+GUHYmsXp80cUXA3AeEb4YdqvG6ViiqFJx32rbJjKjNpmxh9pRHOxf7xSPd5fCj2my2uoIWhJyx4XU/yn9mvKTeFHMuCDxe6Tyo97Oa/MrXFspVC8U8nieojc5+WB9KXy4ag2jWGX3Uwz/iDfLHZrbwHzOSSoHQbY+lBvYTVrPT9LPjOwn4mLKo3xk7mgmr6o+o28QllRpUY7nOW367dsfQ+mdF7E6Jp+pezqmZVeY8ccjlA385P8wqskI48NS+xvBJylZrr32hsLXShqDMWjb3QBgk9qzmoe0dk8LSXMJiJwQGwT8xzFFNT0WAadYWySQxQRzca8RxxDAHICptQ9m9MYm5ueBmCjlEg4lHLfG4pCLx/uHPd8HlPtJcR3JSWBMIeR71n9z8c1qvba5hkuFjtkVEGwVRgD4Vls+bJruePvEjm5f1s29jqjtGq+KyKQpyRnJKijI1TC4yuRhRvgnJGf36VjdMSWWCIqpOABhQcjFX5Vn4seFMwBzutZyxpsTlJo9LtZlvbLiQHxEUYJ5lR0+WPp8Kq3gMcLNkOSM4yNqFezmpNDaKjBkkQgjiU71Z1OaMSOyuBFIgeMc/KTy+RyPlXPcHGVDPNNJgOa6lSVlWMuRzx0pVAbkws2G94k0qaX9C+zJWLEyAEDBGD8KvIzKRg4YZ5dKGWzumSik5FW1kLR8SFgegJp6SAr5LTyh086+bPWpNMu4rS/hnlXiiUMJVUc0I4XHzUmhpYcRzkmrMMauWBUnynnj8yKGUU00EnRVv7WXT757aRg5VsK6+66nHCwPYjDD0IrVf4d6nLbRzwAkorgsBuQO4/GhcjwyQRWmoGSJoxi3uVXiaMbkq4G7JueW65OMg4qvY6fq2nXCXelRfbkGAXsz4qkeoXzL/yAPpWORLJjcZdjmCfBqR6B7T6nCY0jjuGCmJBGzw7xEEEnc5OQMcsb53xUupao15oMksKSRxiVQvEMZBDZ/sKjnltdS0tLu7W7tZ+EeJ9qZoogf8AlgH5ZNZbWtdie2+yWcjNBEcmVtjIx5tjOQNgAMch0JNcyOHk1FLodc1HdmZ1ti0+5yaFdd6uXchmkLdD171UZSNzXcgqikc+btl60LjBRsfA4xV4XVwgGJXznchjtVKyKmMrkA5yCattGhTKuGahk42LzWy9Bq13whFZ2J6k1dvbiaXRFnd8SW8zISTvwuAy/isn1oIuUBw+D6b1fsPPo2rKeJ8CGQDrtJw9/wDWawyRWmDFbBM99cPIS0rnsRt+FKqsx+8by436ilW/GP0FseOOR0wgyM8u9EbW3l3DIACc4C5C1BbSGKDLLjbII3onbyP4QkI3I2HLpVzmkrK4yuqOBHAg4mZRy3wBRG2aNC5UDJUkNjcgjuPShjxuitPMo4t+Z5jHShMTyhPe8rBgAW2yKFS5Iv0wvrU5OCszhgRg8RHXP5Z+VA3lcY4JZMgYHn5bY/6ppcmUjcrx5GaI6Bokus3fhRgqgXLMOnwq21CNy6N8cW1xR37OxtqOoPDdTzMTGSrmQ7EHPPPxq/PoU8MxUPIV5AcZ5bfoPpXoWhex9vYwgLEpcjJYenKiDaIhkywGM8iK5mTzan7Oh2Hj+2meXXmmTQ2zSBpeLGSS5z37+p+p71nHadXC+LL298+n6D6DtXr2vWMUNnKCufKSN/SvM3gVRIx8oGOEHnzFMeL5HNOwM2KuilBOyyMHlcdPM525/qfqaJxFHCql2rMd9mO249eew+goHIAXLdzRDT4YZpEV7h4jnAwo2zTk0krEZIvfYbiT7tJn4iDsGzgfLlsaIWtnJDpGrlp/EZ4okwSTuZVbsf6TU1ppUGmTmZZpHJznh3BPqaaWR00e7cqXae4VFUdkRiR/91pKWRydLrQSSS2ZGQDOCwYjuaVcTxlJD4uxO+KVOmYStjwR7oSoQ+uaI2NzbCJI7wGNjkB2GRyGNvrVXTxI8a+ERuvNqutYgIvE4DdeuKXyON0xlY2TX9srRkoQRzGNwRihFwEgjIx5+Fjw/LrReSW20+MSSXTOEOBHGvP6ms3cXBvb2aZlC8Stheij6fvvUwqT/oGSSGsIHv8AUI4sYLnO3QV7D7D6F/D1kd0xkgAEb4/KvLfZ5ntbsXQx5SD5uRGeVevad7X6U9vhz9ndR7rLsTz2I2pfz5Tb4x6GvGSSv5NOqjw+FajZcKxxvXVhcRTwiVZEkB5cDA4qaVkUcRBA9a5TQxbToxntWXWzkxhTg79q8vuoJJfEhgBkbAXJ5c69C9sdaseN4ojxsu7Y5Ka8/m1uOLi+zwIzZzxyjIHwXl/euj4cJpWkZZ5x6ObTQZVjLSrxkjodh35ZodcxtZXCkDA6qSRn6invNYvLvPHPI4PQ7AfKhjOznzb/ACrpwjP9zEpOPSNPp+uQhVEjS564P/YovfXNuILW3a6fPgmdmYE/5jAjJ/2CM1jdHtWvtSgt+PgV2+8f+hAMs3yUE/Kr97PJeX9zfxoFWTzRJgEImwVdxjZQB8qwnhjz0RJyWjrU7OEyj7HdeIo948t6VRzauxVA1vGSB7wyM/LNKiSyLQNIWkXfAvAV5HmNjijYuIMiR1JY8+5oZodkhiMkwxx4wCOlGvsUBJYBN9u1Z5nDkM4p1GmZ/X5onaLwkZMZJyRgmhcJ80mP6D++f77GpdRdJLh/DJ4QSASc5qCDm/8AsP75H99abgqhQvN3Kwn9p4EEaZyMAD1/e9WbO542IywVdgO52oMshMgPUbilHMyg8JIycn8qp400UpNGmF6bfcEKc7EDH9q7k1+5ELB7qYR45eK24+tZyKUyHLEYXkDUdzOW93ljcnr8Ky/Hje0H6sqqya81CSYsqnmeeNh8B+fOoIU4pA0jDBODmq2ds1LGC8irxbUwkoqkZ229lswPct9wo4emdsD1/Gq0lo6Z8wOO3ei0DJDC7McDODvyqKzjTULiR5iYtPt/vLiZRuF6Kv8AqY7D135A1mptb+AqGiH8M0SSYkC61EGOLusAPnb/AJMOEeiv3qvYiZ4JVRm2TBA6Akf91HqF62o3rTuqxqQFjiX3YkAwqD0AAH4865sgfFdQ7KeA7qfUVOPtt9ki6ZxLIVPAyDK89zSprqCRJDsWB3zzpUa4sjbsv2UjhRmVsfEjalc38hBSOU8PcE1QEg4OAHYjenQEtgAudtsc/Sq4q7BtjxqWfcjA6mpGjCcbZG6N1H612q3HFlImVe4FciV2eQMDxeG2eefwq+yFYEhhnOa53ApyfMcUy89+VFRRMpwmxwKsRXsf8PNs6DImMit4SnbgK46Hnj4cx2NOR+LYbAdK4qnFMlmhsNasodTkvJ4nPiQxx4SJRw8IjDEYYAZ4WHpkc9xT2WuWsVnNHJC3GbQQgrGoGR4g6Ef1ockH3SSM4IzlXtO0yW+V5ndbeziOJbmXPAh7DqzHooyT8N6zljglsJNnNja3GqTiCEqAAWeRzhIkHNmPQD9ANyBU+q3sJijsNOLCxhbi4mGGnk5GRu3YL/KPUsS97qERg+wabG8ViGDMXI8S4Ycmkxt8FGy+pyxHOi4LA70STe2URg75qaBiDIQcHg2Prkev61ByNWINhKR/Rk/DI9P0+NE+ikzhmfO7k/OlTSDPCRilUJsS86I6XH4jBcgHc+vT+9DgNqmtpnhZihwSMA1claInTD0sUL5kYtIVx4kre6hPJEXqf3610mlfxG48GF2e5YFVDODw9N8+uw5deQGSKa8U8ABaNY1AAU7g9T8f0FGvZW/SDVlZXii4i28sgQABWxuSB1wPlSs1KEW0bxcZOmGf/Ftwlt4j6lGZMe4sRI+pP5VltT9lNVsD/keOnRodz9Oder22r+Kyob2ywu3luQ//AOc1bZbSZQ73CnHVEJ/viuavPzQfu2Ofi4pLR4C6sjFXUqw5hhgirFjYXeoSmKzt5JnAywRfdHdjyA9TtXsmq6FpV/MslxbwyzgfdmaTY+mFI/En4V5/7X6brNm/2ae44rQeZII0WKPbqEXCnmN+dPYfOjm0tP8An/f8Fsvizx77QKFvpmmjivZlv7kcra2f7pT/AK5Bz+Cf+4VS1HUrnUHTx2URRgiKGNQkcQ7Ko2H9z1JNMunXjpxpbsy5xxKQRtnr8j+yKeHTbqZWZEXCjcmRR+dNLitt2L0/oqqcn0p325cqsPp93GvE0WB341I69j6H8O4qIwOT/J/8i+nr6j9g1pyTKpkFTRYxJkj3NuXcU32d+fl5Z99exPf0NdrG0ay8ZUDgI2cHO47GqbVEKppUjzpVRCQmnFMKetAR1ODmjek6UtwiT3E5VZNkjiGWb68qCDflWj0u+EVtGsSjxFQIGJ93visczko+00xpN7NH/DI9OtVmsVbKj70Ekk/M8zUtnqwkAUyAAnfNVLjWobSwWBmPF04v7/E1mZNTAmYxxl0f3lA51zlglkvkh5ZY4+mbi8ljnxaagzQFxm2uYm6+h79xQa+1W/gxZ6tKJlTeK5XOcd6FR6832J7KcGaAnK8QPEh6fTvUI1SKSL7LeMJIuaSDmp70UPGlHta/3QTzqXTLlzePFHwrLxoccXIn4j996geZ95lYMU9453Pz50DeZQ3CpGAeY2B6VwLhgXIYji54602sCSFHl2X7m4R2LoPDz7y56/Khk6hXyDzpzLkYqJjk71vGNGUpWKlTU9ECNilSzSoSiQU2aVKjIdDlmp7SZ45lKnA4hSpVT2iJ7JL2V5bgs7E7kb1XEj52YjHalSoUlRb7EZnUY4j9a4ySNyaVKrRRzTUqVWQblTZpUqhBCnJ6UqVQhyaVKlQkP//Z"/>
          <p:cNvSpPr>
            <a:spLocks noChangeAspect="1" noChangeArrowheads="1"/>
          </p:cNvSpPr>
          <p:nvPr/>
        </p:nvSpPr>
        <p:spPr bwMode="auto">
          <a:xfrm>
            <a:off x="134938" y="-722313"/>
            <a:ext cx="1047750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g;base64,/9j/4AAQSkZJRgABAQAAAQABAAD/2wBDAAkGBwgHBgkIBwgKCgkLDRYPDQwMDRsUFRAWIB0iIiAdHx8kKDQsJCYxJx8fLT0tMTU3Ojo6Iys/RD84QzQ5Ojf/2wBDAQoKCg0MDRoPDxo3JR8lNzc3Nzc3Nzc3Nzc3Nzc3Nzc3Nzc3Nzc3Nzc3Nzc3Nzc3Nzc3Nzc3Nzc3Nzc3Nzc3Nzf/wAARCACmAHUDASIAAhEBAxEB/8QAHAAAAQUBAQEAAAAAAAAAAAAABQABAwQGAgcI/8QAPRAAAgEDAgQDBQYEBgEFAAAAAQIDAAQRBSESMUFREyJhBjJxgZEUI6HB0fAVQlKxBzNicoLhF3OSk6Ky/8QAGQEAAgMBAAAAAAAAAAAAAAAAAgQAAQMF/8QAJxEAAgICAgEEAQUBAAAAAAAAAAECEQMhEjEEEyJBURQyQmFx8NH/2gAMAwEAAhEDEQA/AM/aITAMbZxzrqRJXjEaEAdWA3AqW0gYwoELeUDpnNXVi4QAdsd+lKOVMxUE0D1hRBsMn1FQXEJPmHlbG3wouy5yCBjvUXgBmwoLGq5UFxsFJGUIABIrtosjAXFExbYO+2PhUqWpbChdh3ND6mynjTAbQFs+Qem1SJAwQAp8zRpLUkhVXiP9IGT+FTjT7g5VrOXP/pkflU9f7ZXoL4QBNuHTh4cZ5EdKieyl3BjRx0o5Np8sRDPBLGvMF1Ip1hIQ8IyTVLLfQXppLoz6W5QeeIKe3BUvhqyYVRz3yKLeHvuCRnrUbw+cgAZ/f6UXOy+CBi25J3VcVxNAoT3RRbwn4Pd5c9/UfrVaeFgpyPj1oubXyZPFH6AZVQSCgJpVNOCj7KDnuaVac5GfpR+jR6WjNbqUGwAzV0W5LEueZqLSYmS141cYwNiedE4I/EQHiGPQ9aWlLY3FaKBt8npzqUQcMZ8o5HnV77LwkkbikY+InfbB5Vm5GnEGCDxMYXLN0Aqlr+pQaFCkRj+0XsvuQ8R4U9WI3PwH16Vol4LKyediA5XKnqq+nqen/dZX2OVNb1i6v7xc8LlI1B91RQp6c30jSMLlQFu5NfvrOZ5nuzG+OGOJPDQDrhVwPrn41l5oZbfxVkDI2RgSLg/LNfQngWxQrwLjFYj2w063aKQRLkjGQOVXi8tKVNaZu8NrR51pvtBqGnODaXMsLAjIRiEb4ivRfZ7XYdcszJNFG0ieWUHyuh78Q5g+oNeXXtuYpSCMfGrfszqZ0zWIJskRORHKAeak/lzp3Lghkja7FW2tM9UksElY/ZmZ2zvE483y6HrywfSoDbKTsN8cvWrpljZiAy4HPsKtLJDcKviSKJP5ZCefo36/X0Stwf8ABX6gUbbCHYb4qlNEGDhiB5edHWgyGSXKODuG6GqNxCFDnGRipy+QXHZl5Y+QIOR1pVekjHEcAjelW3NmXEH6brEpVI0dyrjcdc4o3p+sG1j8+GUHYmsXp80cUXA3AeEb4YdqvG6ViiqFJx32rbJjKjNpmxh9pRHOxf7xSPd5fCj2my2uoIWhJyx4XU/yn9mvKTeFHMuCDxe6Tyo97Oa/MrXFspVC8U8nieojc5+WB9KXy4ag2jWGX3Uwz/iDfLHZrbwHzOSSoHQbY+lBvYTVrPT9LPjOwn4mLKo3xk7mgmr6o+o28QllRpUY7nOW367dsfQ+mdF7E6Jp+pezqmZVeY8ccjlA385P8wqskI48NS+xvBJylZrr32hsLXShqDMWjb3QBgk9qzmoe0dk8LSXMJiJwQGwT8xzFFNT0WAadYWySQxQRzca8RxxDAHICptQ9m9MYm5ueBmCjlEg4lHLfG4pCLx/uHPd8HlPtJcR3JSWBMIeR71n9z8c1qvba5hkuFjtkVEGwVRgD4Vls+bJruePvEjm5f1s29jqjtGq+KyKQpyRnJKijI1TC4yuRhRvgnJGf36VjdMSWWCIqpOABhQcjFX5Vn4seFMwBzutZyxpsTlJo9LtZlvbLiQHxEUYJ5lR0+WPp8Kq3gMcLNkOSM4yNqFezmpNDaKjBkkQgjiU71Z1OaMSOyuBFIgeMc/KTy+RyPlXPcHGVDPNNJgOa6lSVlWMuRzx0pVAbkws2G94k0qaX9C+zJWLEyAEDBGD8KvIzKRg4YZ5dKGWzumSik5FW1kLR8SFgegJp6SAr5LTyh086+bPWpNMu4rS/hnlXiiUMJVUc0I4XHzUmhpYcRzkmrMMauWBUnynnj8yKGUU00EnRVv7WXT757aRg5VsK6+66nHCwPYjDD0IrVf4d6nLbRzwAkorgsBuQO4/GhcjwyQRWmoGSJoxi3uVXiaMbkq4G7JueW65OMg4qvY6fq2nXCXelRfbkGAXsz4qkeoXzL/yAPpWORLJjcZdjmCfBqR6B7T6nCY0jjuGCmJBGzw7xEEEnc5OQMcsb53xUupao15oMksKSRxiVQvEMZBDZ/sKjnltdS0tLu7W7tZ+EeJ9qZoogf8AlgH5ZNZbWtdie2+yWcjNBEcmVtjIx5tjOQNgAMch0JNcyOHk1FLodc1HdmZ1ti0+5yaFdd6uXchmkLdD171UZSNzXcgqikc+btl60LjBRsfA4xV4XVwgGJXznchjtVKyKmMrkA5yCattGhTKuGahk42LzWy9Bq13whFZ2J6k1dvbiaXRFnd8SW8zISTvwuAy/isn1oIuUBw+D6b1fsPPo2rKeJ8CGQDrtJw9/wDWawyRWmDFbBM99cPIS0rnsRt+FKqsx+8by436ilW/GP0FseOOR0wgyM8u9EbW3l3DIACc4C5C1BbSGKDLLjbII3onbyP4QkI3I2HLpVzmkrK4yuqOBHAg4mZRy3wBRG2aNC5UDJUkNjcgjuPShjxuitPMo4t+Z5jHShMTyhPe8rBgAW2yKFS5Iv0wvrU5OCszhgRg8RHXP5Z+VA3lcY4JZMgYHn5bY/6ppcmUjcrx5GaI6Bokus3fhRgqgXLMOnwq21CNy6N8cW1xR37OxtqOoPDdTzMTGSrmQ7EHPPPxq/PoU8MxUPIV5AcZ5bfoPpXoWhex9vYwgLEpcjJYenKiDaIhkywGM8iK5mTzan7Oh2Hj+2meXXmmTQ2zSBpeLGSS5z37+p+p71nHadXC+LL298+n6D6DtXr2vWMUNnKCufKSN/SvM3gVRIx8oGOEHnzFMeL5HNOwM2KuilBOyyMHlcdPM525/qfqaJxFHCql2rMd9mO249eew+goHIAXLdzRDT4YZpEV7h4jnAwo2zTk0krEZIvfYbiT7tJn4iDsGzgfLlsaIWtnJDpGrlp/EZ4okwSTuZVbsf6TU1ppUGmTmZZpHJznh3BPqaaWR00e7cqXae4VFUdkRiR/91pKWRydLrQSSS2ZGQDOCwYjuaVcTxlJD4uxO+KVOmYStjwR7oSoQ+uaI2NzbCJI7wGNjkB2GRyGNvrVXTxI8a+ERuvNqutYgIvE4DdeuKXyON0xlY2TX9srRkoQRzGNwRihFwEgjIx5+Fjw/LrReSW20+MSSXTOEOBHGvP6ms3cXBvb2aZlC8Stheij6fvvUwqT/oGSSGsIHv8AUI4sYLnO3QV7D7D6F/D1kd0xkgAEb4/KvLfZ5ntbsXQx5SD5uRGeVevad7X6U9vhz9ndR7rLsTz2I2pfz5Tb4x6GvGSSv5NOqjw+FajZcKxxvXVhcRTwiVZEkB5cDA4qaVkUcRBA9a5TQxbToxntWXWzkxhTg79q8vuoJJfEhgBkbAXJ5c69C9sdaseN4ojxsu7Y5Ka8/m1uOLi+zwIzZzxyjIHwXl/euj4cJpWkZZ5x6ObTQZVjLSrxkjodh35ZodcxtZXCkDA6qSRn6invNYvLvPHPI4PQ7AfKhjOznzb/ACrpwjP9zEpOPSNPp+uQhVEjS564P/YovfXNuILW3a6fPgmdmYE/5jAjJ/2CM1jdHtWvtSgt+PgV2+8f+hAMs3yUE/Kr97PJeX9zfxoFWTzRJgEImwVdxjZQB8qwnhjz0RJyWjrU7OEyj7HdeIo948t6VRzauxVA1vGSB7wyM/LNKiSyLQNIWkXfAvAV5HmNjijYuIMiR1JY8+5oZodkhiMkwxx4wCOlGvsUBJYBN9u1Z5nDkM4p1GmZ/X5onaLwkZMZJyRgmhcJ80mP6D++f77GpdRdJLh/DJ4QSASc5qCDm/8AsP75H99abgqhQvN3Kwn9p4EEaZyMAD1/e9WbO542IywVdgO52oMshMgPUbilHMyg8JIycn8qp400UpNGmF6bfcEKc7EDH9q7k1+5ELB7qYR45eK24+tZyKUyHLEYXkDUdzOW93ljcnr8Ky/Hje0H6sqqya81CSYsqnmeeNh8B+fOoIU4pA0jDBODmq2ds1LGC8irxbUwkoqkZ229lswPct9wo4emdsD1/Gq0lo6Z8wOO3ei0DJDC7McDODvyqKzjTULiR5iYtPt/vLiZRuF6Kv8AqY7D135A1mptb+AqGiH8M0SSYkC61EGOLusAPnb/AJMOEeiv3qvYiZ4JVRm2TBA6Akf91HqF62o3rTuqxqQFjiX3YkAwqD0AAH4865sgfFdQ7KeA7qfUVOPtt9ki6ZxLIVPAyDK89zSprqCRJDsWB3zzpUa4sjbsv2UjhRmVsfEjalc38hBSOU8PcE1QEg4OAHYjenQEtgAudtsc/Sq4q7BtjxqWfcjA6mpGjCcbZG6N1H612q3HFlImVe4FciV2eQMDxeG2eefwq+yFYEhhnOa53ApyfMcUy89+VFRRMpwmxwKsRXsf8PNs6DImMit4SnbgK46Hnj4cx2NOR+LYbAdK4qnFMlmhsNasodTkvJ4nPiQxx4SJRw8IjDEYYAZ4WHpkc9xT2WuWsVnNHJC3GbQQgrGoGR4g6Ef1ockH3SSM4IzlXtO0yW+V5ndbeziOJbmXPAh7DqzHooyT8N6zljglsJNnNja3GqTiCEqAAWeRzhIkHNmPQD9ANyBU+q3sJijsNOLCxhbi4mGGnk5GRu3YL/KPUsS97qERg+wabG8ViGDMXI8S4Ycmkxt8FGy+pyxHOi4LA70STe2URg75qaBiDIQcHg2Prkev61ByNWINhKR/Rk/DI9P0+NE+ikzhmfO7k/OlTSDPCRilUJsS86I6XH4jBcgHc+vT+9DgNqmtpnhZihwSMA1claInTD0sUL5kYtIVx4kre6hPJEXqf3610mlfxG48GF2e5YFVDODw9N8+uw5deQGSKa8U8ABaNY1AAU7g9T8f0FGvZW/SDVlZXii4i28sgQABWxuSB1wPlSs1KEW0bxcZOmGf/Ftwlt4j6lGZMe4sRI+pP5VltT9lNVsD/keOnRodz9Oder22r+Kyob2ywu3luQ//AOc1bZbSZQ73CnHVEJ/viuavPzQfu2Ofi4pLR4C6sjFXUqw5hhgirFjYXeoSmKzt5JnAywRfdHdjyA9TtXsmq6FpV/MslxbwyzgfdmaTY+mFI/En4V5/7X6brNm/2ae44rQeZII0WKPbqEXCnmN+dPYfOjm0tP8An/f8Fsvizx77QKFvpmmjivZlv7kcra2f7pT/AK5Bz+Cf+4VS1HUrnUHTx2URRgiKGNQkcQ7Ko2H9z1JNMunXjpxpbsy5xxKQRtnr8j+yKeHTbqZWZEXCjcmRR+dNLitt2L0/oqqcn0p325cqsPp93GvE0WB341I69j6H8O4qIwOT/J/8i+nr6j9g1pyTKpkFTRYxJkj3NuXcU32d+fl5Z99exPf0NdrG0ay8ZUDgI2cHO47GqbVEKppUjzpVRCQmnFMKetAR1ODmjek6UtwiT3E5VZNkjiGWb68qCDflWj0u+EVtGsSjxFQIGJ93visczko+00xpN7NH/DI9OtVmsVbKj70Ekk/M8zUtnqwkAUyAAnfNVLjWobSwWBmPF04v7/E1mZNTAmYxxl0f3lA51zlglkvkh5ZY4+mbi8ljnxaagzQFxm2uYm6+h79xQa+1W/gxZ6tKJlTeK5XOcd6FR6832J7KcGaAnK8QPEh6fTvUI1SKSL7LeMJIuaSDmp70UPGlHta/3QTzqXTLlzePFHwrLxoccXIn4j996geZ95lYMU9453Pz50DeZQ3CpGAeY2B6VwLhgXIYji54602sCSFHl2X7m4R2LoPDz7y56/Khk6hXyDzpzLkYqJjk71vGNGUpWKlTU9ECNilSzSoSiQU2aVKjIdDlmp7SZ45lKnA4hSpVT2iJ7JL2V5bgs7E7kb1XEj52YjHalSoUlRb7EZnUY4j9a4ySNyaVKrRRzTUqVWQblTZpUqhBCnJ6UqVQhyaVKlQkP//Z"/>
          <p:cNvSpPr>
            <a:spLocks noChangeAspect="1" noChangeArrowheads="1"/>
          </p:cNvSpPr>
          <p:nvPr/>
        </p:nvSpPr>
        <p:spPr bwMode="auto">
          <a:xfrm>
            <a:off x="287338" y="-569913"/>
            <a:ext cx="1047750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135916" cy="586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02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upload.wikimedia.org/wikipedia/commons/b/ba/Leonardo_sel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41" y="46956"/>
            <a:ext cx="4337759" cy="681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artchive.com/artchive/l/leonardo/lastsu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lick to view full-siz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0"/>
            <a:ext cx="5554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1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1: The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m3.i.pbase.com/o6/93/329493/1/83101273.QMYCTn0g.MelakaFeb07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005"/>
            <a:ext cx="9144000" cy="566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Raphael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Famous for </a:t>
            </a:r>
            <a:r>
              <a:rPr lang="en-US" dirty="0" err="1" smtClean="0"/>
              <a:t>madonnas</a:t>
            </a:r>
            <a:endParaRPr lang="en-US" dirty="0" smtClean="0"/>
          </a:p>
          <a:p>
            <a:r>
              <a:rPr lang="en-US" dirty="0" smtClean="0"/>
              <a:t>“School of Athens”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artchive.com/artchive/r/raphael/school_athe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32"/>
            <a:ext cx="9141926" cy="68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2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artchive.com/artchive/r/raphael/sistine_madon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46038"/>
            <a:ext cx="5019675" cy="699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artchive.com/artchive/r/raphael/raphael_entomb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9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Michelangelo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“David”</a:t>
            </a:r>
          </a:p>
          <a:p>
            <a:r>
              <a:rPr lang="en-US" dirty="0" smtClean="0"/>
              <a:t>Harmony, symmetry, proportion</a:t>
            </a:r>
          </a:p>
          <a:p>
            <a:pPr lvl="1"/>
            <a:r>
              <a:rPr lang="en-US" dirty="0" smtClean="0"/>
              <a:t>Glorification of human form</a:t>
            </a:r>
          </a:p>
          <a:p>
            <a:r>
              <a:rPr lang="en-US" dirty="0" smtClean="0"/>
              <a:t>Sistine Chapel (Julius II)</a:t>
            </a:r>
          </a:p>
          <a:p>
            <a:r>
              <a:rPr lang="en-US" dirty="0" smtClean="0"/>
              <a:t>Mannerism</a:t>
            </a:r>
          </a:p>
          <a:p>
            <a:pPr lvl="1"/>
            <a:r>
              <a:rPr lang="en-US" dirty="0" smtClean="0"/>
              <a:t>Strange and abnormal, freer reign to individual perceptions and feelings of artist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artchive.com/artchive/m/michelangelo/dav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0"/>
            <a:ext cx="2840923" cy="686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6200" y="3276600"/>
            <a:ext cx="42986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artchive.com/artchive/m/michelangelo/lstjud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"/>
            <a:ext cx="7343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8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artchive.com/artchive/m/michelangelo/cre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37"/>
            <a:ext cx="9067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8914" y="4648200"/>
            <a:ext cx="3048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Northern Renaissance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 brought the Renaissance north?</a:t>
            </a:r>
          </a:p>
          <a:p>
            <a:r>
              <a:rPr lang="en-US" dirty="0" smtClean="0"/>
              <a:t>Differences between the Italian and Northern Renaissance</a:t>
            </a:r>
          </a:p>
          <a:p>
            <a:r>
              <a:rPr lang="en-US" dirty="0" smtClean="0"/>
              <a:t>Significance of the printing press</a:t>
            </a:r>
          </a:p>
          <a:p>
            <a:r>
              <a:rPr lang="en-US" dirty="0" smtClean="0"/>
              <a:t>Erasmus</a:t>
            </a:r>
          </a:p>
          <a:p>
            <a:pPr lvl="1"/>
            <a:r>
              <a:rPr lang="en-US" dirty="0" smtClean="0"/>
              <a:t>How did Erasmus’ teachings relate to religion and what did religion think about it?</a:t>
            </a:r>
            <a:endParaRPr lang="en-US" dirty="0"/>
          </a:p>
          <a:p>
            <a:r>
              <a:rPr lang="en-US" dirty="0" smtClean="0"/>
              <a:t>Humanism and Reform</a:t>
            </a:r>
          </a:p>
          <a:p>
            <a:pPr lvl="1"/>
            <a:r>
              <a:rPr lang="en-US" dirty="0" smtClean="0"/>
              <a:t>How did Humanism appear in Germany?</a:t>
            </a:r>
          </a:p>
          <a:p>
            <a:pPr lvl="1"/>
            <a:r>
              <a:rPr lang="en-US" dirty="0" smtClean="0"/>
              <a:t>How did Humanism get into Ger, Fr, Eng, and Spa?</a:t>
            </a:r>
          </a:p>
          <a:p>
            <a:r>
              <a:rPr lang="en-US" dirty="0" smtClean="0"/>
              <a:t>Art</a:t>
            </a:r>
          </a:p>
          <a:p>
            <a:pPr lvl="1"/>
            <a:r>
              <a:rPr lang="en-US" dirty="0" smtClean="0"/>
              <a:t>Durer</a:t>
            </a:r>
          </a:p>
          <a:p>
            <a:pPr lvl="1"/>
            <a:r>
              <a:rPr lang="en-US" dirty="0" err="1" smtClean="0"/>
              <a:t>Bruegel</a:t>
            </a:r>
            <a:endParaRPr lang="en-US" dirty="0" smtClean="0"/>
          </a:p>
          <a:p>
            <a:pPr lvl="1"/>
            <a:r>
              <a:rPr lang="en-US" dirty="0" smtClean="0"/>
              <a:t>Van Eyck</a:t>
            </a:r>
          </a:p>
        </p:txBody>
      </p:sp>
    </p:spTree>
    <p:extLst>
      <p:ext uri="{BB962C8B-B14F-4D97-AF65-F5344CB8AC3E}">
        <p14:creationId xmlns:p14="http://schemas.microsoft.com/office/powerpoint/2010/main" val="126832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614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Decline of the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1200: still dominated by Byzantines and caliphate</a:t>
            </a:r>
          </a:p>
          <a:p>
            <a:r>
              <a:rPr lang="en-US" dirty="0" smtClean="0"/>
              <a:t>1400: Byzantines in decline by Ottoman Turks (1453), caliphate fallen by Mongols</a:t>
            </a:r>
          </a:p>
          <a:p>
            <a:pPr lvl="1"/>
            <a:r>
              <a:rPr lang="en-US" dirty="0" smtClean="0"/>
              <a:t>Authority of caliphate declined as landlords seize power over peasants</a:t>
            </a:r>
          </a:p>
          <a:p>
            <a:pPr lvl="2"/>
            <a:r>
              <a:rPr lang="en-US" dirty="0" smtClean="0"/>
              <a:t>Peasants lose freedom, becoming serfs</a:t>
            </a:r>
          </a:p>
          <a:p>
            <a:pPr lvl="2"/>
            <a:r>
              <a:rPr lang="en-US" dirty="0" smtClean="0"/>
              <a:t>Agricultural productivity suffered</a:t>
            </a:r>
          </a:p>
          <a:p>
            <a:pPr lvl="2"/>
            <a:r>
              <a:rPr lang="en-US" dirty="0" smtClean="0"/>
              <a:t>Tax revenues declined</a:t>
            </a:r>
          </a:p>
          <a:p>
            <a:pPr lvl="2"/>
            <a:r>
              <a:rPr lang="en-US" dirty="0" smtClean="0"/>
              <a:t>European merchants begin to challenge Arab merchants</a:t>
            </a:r>
          </a:p>
          <a:p>
            <a:r>
              <a:rPr lang="en-US" dirty="0" smtClean="0"/>
              <a:t>Piety of </a:t>
            </a:r>
            <a:r>
              <a:rPr lang="en-US" dirty="0" err="1" smtClean="0"/>
              <a:t>Sufist</a:t>
            </a:r>
            <a:r>
              <a:rPr lang="en-US" dirty="0" smtClean="0"/>
              <a:t> movement leads to new emphasis on religious and rationalistic ideas</a:t>
            </a:r>
          </a:p>
          <a:p>
            <a:r>
              <a:rPr lang="en-US" dirty="0" smtClean="0"/>
              <a:t>Mongols displace caliphate</a:t>
            </a:r>
          </a:p>
          <a:p>
            <a:pPr lvl="1"/>
            <a:r>
              <a:rPr lang="en-US" dirty="0" smtClean="0"/>
              <a:t>Mongols encouraged interregional trade and exchange</a:t>
            </a:r>
          </a:p>
          <a:p>
            <a:pPr lvl="2"/>
            <a:r>
              <a:rPr lang="en-US" dirty="0" smtClean="0"/>
              <a:t>With the fall of the Mongols, trade vacuums developed</a:t>
            </a:r>
          </a:p>
          <a:p>
            <a:pPr lvl="3"/>
            <a:r>
              <a:rPr lang="en-US" dirty="0" smtClean="0"/>
              <a:t>Filled by Europeans</a:t>
            </a:r>
          </a:p>
        </p:txBody>
      </p:sp>
    </p:spTree>
    <p:extLst>
      <p:ext uri="{BB962C8B-B14F-4D97-AF65-F5344CB8AC3E}">
        <p14:creationId xmlns:p14="http://schemas.microsoft.com/office/powerpoint/2010/main" val="243856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8260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8446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5397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10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Theocratic 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Iberian Peninsula (Spain and Portugal)</a:t>
            </a:r>
          </a:p>
          <a:p>
            <a:r>
              <a:rPr lang="en-US" dirty="0" smtClean="0"/>
              <a:t>Christian military leaders push back boundaries of Muslim states</a:t>
            </a:r>
          </a:p>
          <a:p>
            <a:r>
              <a:rPr lang="en-US" dirty="0" smtClean="0"/>
              <a:t>Two large regional monarchies emerge, Castile and Aragon (Ferdinand and Isabella)</a:t>
            </a:r>
          </a:p>
          <a:p>
            <a:pPr lvl="1"/>
            <a:r>
              <a:rPr lang="en-US" dirty="0" smtClean="0"/>
              <a:t>Unite in marriage, 1469 </a:t>
            </a:r>
          </a:p>
          <a:p>
            <a:r>
              <a:rPr lang="en-US" dirty="0" smtClean="0"/>
              <a:t>Belief that government had mission to promote Christianity</a:t>
            </a:r>
          </a:p>
          <a:p>
            <a:pPr lvl="1"/>
            <a:r>
              <a:rPr lang="en-US" dirty="0" smtClean="0"/>
              <a:t>Expulsion of Jews and Muslims who refuse to convert (</a:t>
            </a:r>
            <a:r>
              <a:rPr lang="en-US" dirty="0" err="1" smtClean="0"/>
              <a:t>reconquista</a:t>
            </a:r>
            <a:r>
              <a:rPr lang="en-US" dirty="0" smtClean="0"/>
              <a:t>), maintain doctrinal purity within church</a:t>
            </a:r>
          </a:p>
          <a:p>
            <a:pPr lvl="1"/>
            <a:r>
              <a:rPr lang="en-US" dirty="0" smtClean="0"/>
              <a:t>Government supported church courts, enforcing moral and doctrinal purity</a:t>
            </a:r>
          </a:p>
          <a:p>
            <a:pPr lvl="1"/>
            <a:r>
              <a:rPr lang="en-US" dirty="0" smtClean="0"/>
              <a:t>Reestablishment of Inquisition, enforcing religious orthodoxy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5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2 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did western Europe imitate the east? What did they copy?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might the unfavorable balance of trade and the gold famine lead to expansion and exploration?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the ideas of Renaissance (rebirth) manifest themselves in art?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was the Renaissance in Italy?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was the relationship between church and state in Spain? Explain.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3: Early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www.history.ubc.ca/faculty/lshin/teaching/images/150/explo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6" y="1447800"/>
            <a:ext cx="9162436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8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1291: </a:t>
            </a:r>
            <a:r>
              <a:rPr lang="en-US" dirty="0" err="1" smtClean="0"/>
              <a:t>Vivaldis</a:t>
            </a:r>
            <a:r>
              <a:rPr lang="en-US" dirty="0" smtClean="0"/>
              <a:t> (Genoa, Italy) search for western route to Indies, disappear</a:t>
            </a:r>
          </a:p>
          <a:p>
            <a:pPr lvl="1"/>
            <a:r>
              <a:rPr lang="en-US" dirty="0" smtClean="0"/>
              <a:t>Spice producing regions of s./SE Asia</a:t>
            </a:r>
          </a:p>
          <a:p>
            <a:r>
              <a:rPr lang="en-US" dirty="0" smtClean="0"/>
              <a:t>1300s: Genoese explorers “discover” Canary Islands, </a:t>
            </a:r>
            <a:r>
              <a:rPr lang="en-US" dirty="0" err="1" smtClean="0"/>
              <a:t>Madeiras</a:t>
            </a:r>
            <a:r>
              <a:rPr lang="en-US" dirty="0" smtClean="0"/>
              <a:t>, Azores</a:t>
            </a:r>
          </a:p>
          <a:p>
            <a:r>
              <a:rPr lang="en-US" dirty="0" smtClean="0"/>
              <a:t>However, barriers prevent full-scale exploration</a:t>
            </a:r>
          </a:p>
          <a:p>
            <a:pPr lvl="1"/>
            <a:r>
              <a:rPr lang="en-US" dirty="0" smtClean="0"/>
              <a:t>Lack of navigation instruments</a:t>
            </a:r>
          </a:p>
          <a:p>
            <a:pPr lvl="1"/>
            <a:r>
              <a:rPr lang="en-US" dirty="0" smtClean="0"/>
              <a:t>Poor shipping (shallow, oar propelled)</a:t>
            </a:r>
          </a:p>
          <a:p>
            <a:pPr lvl="1"/>
            <a:r>
              <a:rPr lang="en-US" dirty="0" smtClean="0"/>
              <a:t>Poor mapmaking techniques</a:t>
            </a:r>
          </a:p>
          <a:p>
            <a:r>
              <a:rPr lang="en-US" dirty="0" smtClean="0"/>
              <a:t>Learn skills and strategies from Chinese and Arabs</a:t>
            </a:r>
          </a:p>
          <a:p>
            <a:pPr lvl="1"/>
            <a:r>
              <a:rPr lang="en-US" dirty="0" smtClean="0"/>
              <a:t>Compass, astrolabe, sailing vessel</a:t>
            </a:r>
          </a:p>
          <a:p>
            <a:r>
              <a:rPr lang="en-US" dirty="0" smtClean="0"/>
              <a:t>1498: Vasco da Gama reaches India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Colonization and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Exploration led by Spain and Portugal</a:t>
            </a:r>
          </a:p>
          <a:p>
            <a:r>
              <a:rPr lang="en-US" dirty="0" smtClean="0"/>
              <a:t>New lands with potential for economic benefit</a:t>
            </a:r>
          </a:p>
          <a:p>
            <a:pPr lvl="1"/>
            <a:r>
              <a:rPr lang="en-US" dirty="0" smtClean="0"/>
              <a:t>Henry the Navigator sponsors 1/3 Portuguese voyages </a:t>
            </a:r>
          </a:p>
          <a:p>
            <a:pPr lvl="2"/>
            <a:r>
              <a:rPr lang="en-US" dirty="0" smtClean="0"/>
              <a:t>Motivated by science, curiosity, religion, economics</a:t>
            </a:r>
          </a:p>
          <a:p>
            <a:r>
              <a:rPr lang="en-US" dirty="0" smtClean="0"/>
              <a:t>Portuguese and Spanish colonization</a:t>
            </a:r>
          </a:p>
          <a:p>
            <a:pPr lvl="1"/>
            <a:r>
              <a:rPr lang="en-US" dirty="0" smtClean="0"/>
              <a:t>Azores (1439), grant land to colonists</a:t>
            </a:r>
          </a:p>
          <a:p>
            <a:pPr lvl="1"/>
            <a:r>
              <a:rPr lang="en-US" dirty="0" smtClean="0"/>
              <a:t>Canaries, </a:t>
            </a:r>
            <a:r>
              <a:rPr lang="en-US" dirty="0" err="1" smtClean="0"/>
              <a:t>Madeiras</a:t>
            </a:r>
            <a:endParaRPr lang="en-US" dirty="0" smtClean="0"/>
          </a:p>
          <a:p>
            <a:pPr lvl="1"/>
            <a:r>
              <a:rPr lang="en-US" dirty="0" smtClean="0"/>
              <a:t>Bring western plants, animals, weapons, diseases</a:t>
            </a:r>
          </a:p>
          <a:p>
            <a:pPr lvl="2"/>
            <a:r>
              <a:rPr lang="en-US" dirty="0" smtClean="0"/>
              <a:t>Columbian Exchange</a:t>
            </a:r>
          </a:p>
          <a:p>
            <a:pPr lvl="1"/>
            <a:r>
              <a:rPr lang="en-US" dirty="0" smtClean="0"/>
              <a:t>Establishment of agricultural estates providing cash crops</a:t>
            </a:r>
          </a:p>
          <a:p>
            <a:pPr lvl="2"/>
            <a:r>
              <a:rPr lang="en-US" dirty="0" smtClean="0"/>
              <a:t>Sugar, cotton, tobacco</a:t>
            </a:r>
          </a:p>
          <a:p>
            <a:pPr lvl="2"/>
            <a:r>
              <a:rPr lang="en-US" dirty="0" smtClean="0"/>
              <a:t>Use of slave labor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3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3 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were the barriers to exploration?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goals of Europeans in terms of exploration?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new lands have to offer Europe?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a. How can you foresee the game of imperialism and colonization expanding for Spain and Portugal?</a:t>
            </a:r>
          </a:p>
          <a:p>
            <a:pPr marL="400050" lvl="1" indent="0">
              <a:buNone/>
            </a:pPr>
            <a:r>
              <a:rPr lang="en-US" dirty="0" smtClean="0"/>
              <a:t>b. How might Spanish and Portuguese colonies motivate other European nations?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Ming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839200" cy="601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Revolution drives out Mongols in 1368</a:t>
            </a:r>
          </a:p>
          <a:p>
            <a:pPr lvl="1"/>
            <a:r>
              <a:rPr lang="en-US" dirty="0" smtClean="0"/>
              <a:t>Led by peasants, establish Ming dynasty (“brilliant), lasting until 1644</a:t>
            </a:r>
          </a:p>
          <a:p>
            <a:r>
              <a:rPr lang="en-US" dirty="0" smtClean="0"/>
              <a:t>Ming focus on expansionism</a:t>
            </a:r>
          </a:p>
          <a:p>
            <a:pPr lvl="1"/>
            <a:r>
              <a:rPr lang="en-US" dirty="0" smtClean="0"/>
              <a:t>Early emperors press to secure borders of Middle Kingdom</a:t>
            </a:r>
          </a:p>
          <a:p>
            <a:pPr lvl="2"/>
            <a:r>
              <a:rPr lang="en-US" dirty="0" smtClean="0"/>
              <a:t>Push Mongols far north to Mongolia </a:t>
            </a:r>
          </a:p>
          <a:p>
            <a:pPr lvl="2"/>
            <a:r>
              <a:rPr lang="en-US" dirty="0" smtClean="0"/>
              <a:t>Reestablish influence over Korea, Vietnam, Tibet</a:t>
            </a:r>
          </a:p>
          <a:p>
            <a:pPr lvl="3"/>
            <a:r>
              <a:rPr lang="en-US" dirty="0" smtClean="0"/>
              <a:t>Receiving tribute</a:t>
            </a:r>
          </a:p>
          <a:p>
            <a:pPr lvl="1"/>
            <a:r>
              <a:rPr lang="en-US" dirty="0" smtClean="0"/>
              <a:t>State-sponsored expeditions (treasure fleet)</a:t>
            </a:r>
          </a:p>
          <a:p>
            <a:pPr lvl="2"/>
            <a:r>
              <a:rPr lang="en-US" dirty="0" smtClean="0"/>
              <a:t>First fleet in 1405 to India (62 ships, 28,000 men), later to Middle East and Africa</a:t>
            </a:r>
          </a:p>
          <a:p>
            <a:pPr lvl="2"/>
            <a:r>
              <a:rPr lang="en-US" dirty="0" err="1" smtClean="0"/>
              <a:t>Zhenghe</a:t>
            </a:r>
            <a:r>
              <a:rPr lang="en-US" dirty="0" smtClean="0"/>
              <a:t> leads expeditions from 1405-1433</a:t>
            </a:r>
          </a:p>
          <a:p>
            <a:pPr lvl="3"/>
            <a:r>
              <a:rPr lang="en-US" dirty="0" smtClean="0"/>
              <a:t>Eunuch Muslim, travels to collect tribute and exotic items for emperor</a:t>
            </a:r>
          </a:p>
          <a:p>
            <a:pPr lvl="3"/>
            <a:r>
              <a:rPr lang="en-US" dirty="0" smtClean="0"/>
              <a:t>Resented by bureaucrats</a:t>
            </a:r>
          </a:p>
          <a:p>
            <a:pPr lvl="4"/>
            <a:r>
              <a:rPr lang="en-US" dirty="0" smtClean="0"/>
              <a:t>Costs of expeditions unacceptable</a:t>
            </a:r>
          </a:p>
          <a:p>
            <a:pPr lvl="4"/>
            <a:r>
              <a:rPr lang="en-US" dirty="0" smtClean="0"/>
              <a:t>See </a:t>
            </a:r>
            <a:r>
              <a:rPr lang="en-US" dirty="0" err="1" smtClean="0"/>
              <a:t>Zhenghe</a:t>
            </a:r>
            <a:r>
              <a:rPr lang="en-US" dirty="0" smtClean="0"/>
              <a:t> as a rival</a:t>
            </a:r>
          </a:p>
          <a:p>
            <a:pPr lvl="4"/>
            <a:r>
              <a:rPr lang="en-US" dirty="0" smtClean="0"/>
              <a:t>Preference for tradition rather than international expenditures and foreign involvement</a:t>
            </a:r>
          </a:p>
          <a:p>
            <a:r>
              <a:rPr lang="en-US" dirty="0" smtClean="0"/>
              <a:t>Consolidation of Chinese rule</a:t>
            </a:r>
          </a:p>
          <a:p>
            <a:pPr lvl="1"/>
            <a:r>
              <a:rPr lang="en-US" dirty="0" smtClean="0"/>
              <a:t>Colonies established in Philippines, Malaysia, Indonesia</a:t>
            </a:r>
          </a:p>
          <a:p>
            <a:pPr lvl="1"/>
            <a:r>
              <a:rPr lang="en-US" dirty="0" smtClean="0"/>
              <a:t>Internal economic development continues with focus on domestic, isolated economies</a:t>
            </a:r>
          </a:p>
          <a:p>
            <a:pPr lvl="1"/>
            <a:r>
              <a:rPr lang="en-US" dirty="0" smtClean="0"/>
              <a:t>Clears the way for Europeans to emerge as stronghold in international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8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Module 4: </a:t>
            </a:r>
            <a:br>
              <a:rPr lang="en-US" dirty="0" smtClean="0"/>
            </a:br>
            <a:r>
              <a:rPr lang="en-US" dirty="0" smtClean="0"/>
              <a:t>Outside of the East and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2.bp.blogspot.com/-OnRXh7PLmo8/VBIVwRwsWDI/AAAAAAAAHKk/evdOwsM8Y_Q/s1600/Polynesian-Res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95" y="1828800"/>
            <a:ext cx="9185620" cy="414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Americas on the Eve of Invasion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fragmentation</a:t>
            </a:r>
          </a:p>
          <a:p>
            <a:pPr lvl="1"/>
            <a:r>
              <a:rPr lang="en-US" dirty="0" smtClean="0"/>
              <a:t>Aztec exploitation of subject peoples for gold, slaves, sacrifice</a:t>
            </a:r>
          </a:p>
          <a:p>
            <a:pPr lvl="2"/>
            <a:r>
              <a:rPr lang="en-US" dirty="0" smtClean="0"/>
              <a:t>Leads to great resentment</a:t>
            </a:r>
          </a:p>
          <a:p>
            <a:pPr lvl="1"/>
            <a:r>
              <a:rPr lang="en-US" dirty="0" smtClean="0"/>
              <a:t>Inca imperial leadership causes frustration at the local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Hawai’i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Expansion from 7</a:t>
            </a:r>
            <a:r>
              <a:rPr lang="en-US" baseline="30000" dirty="0" smtClean="0"/>
              <a:t>th</a:t>
            </a:r>
            <a:r>
              <a:rPr lang="en-US" dirty="0" smtClean="0"/>
              <a:t>-14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</a:p>
          <a:p>
            <a:pPr lvl="1"/>
            <a:r>
              <a:rPr lang="en-US" dirty="0" smtClean="0"/>
              <a:t>Originated in Society Islands (Tahiti, Samoa, Fiji)</a:t>
            </a:r>
          </a:p>
          <a:p>
            <a:pPr lvl="1"/>
            <a:r>
              <a:rPr lang="en-US" dirty="0" smtClean="0"/>
              <a:t>Circa 7</a:t>
            </a:r>
            <a:r>
              <a:rPr lang="en-US" baseline="30000" dirty="0" smtClean="0"/>
              <a:t>th</a:t>
            </a:r>
            <a:r>
              <a:rPr lang="en-US" dirty="0" smtClean="0"/>
              <a:t> c: spread to Hawai'i in great war canoes</a:t>
            </a:r>
          </a:p>
          <a:p>
            <a:pPr lvl="2"/>
            <a:r>
              <a:rPr lang="en-US" dirty="0" smtClean="0"/>
              <a:t>Contact continues between Hawai’i and Society Islands until around 1300s</a:t>
            </a:r>
          </a:p>
          <a:p>
            <a:pPr lvl="3"/>
            <a:r>
              <a:rPr lang="en-US" dirty="0" smtClean="0"/>
              <a:t>Cut off from Polynesia between 1400 and 1778 (Euro arrival)</a:t>
            </a:r>
          </a:p>
          <a:p>
            <a:pPr lvl="2"/>
            <a:r>
              <a:rPr lang="en-US" dirty="0" smtClean="0"/>
              <a:t>Agricultural clusters and fishing villages</a:t>
            </a:r>
          </a:p>
          <a:p>
            <a:pPr lvl="3"/>
            <a:r>
              <a:rPr lang="en-US" dirty="0" smtClean="0"/>
              <a:t>Utilized local vegetation, create implements using vegetation</a:t>
            </a:r>
          </a:p>
          <a:p>
            <a:pPr lvl="3"/>
            <a:r>
              <a:rPr lang="en-US" dirty="0" smtClean="0"/>
              <a:t>Importation of pigs from Society Islands</a:t>
            </a:r>
          </a:p>
          <a:p>
            <a:pPr lvl="3"/>
            <a:r>
              <a:rPr lang="en-US" dirty="0" smtClean="0"/>
              <a:t>No use of metals or written language</a:t>
            </a:r>
          </a:p>
          <a:p>
            <a:pPr lvl="2"/>
            <a:r>
              <a:rPr lang="en-US" dirty="0" smtClean="0"/>
              <a:t>Regional kingdoms</a:t>
            </a:r>
          </a:p>
          <a:p>
            <a:pPr lvl="3"/>
            <a:r>
              <a:rPr lang="en-US" dirty="0" smtClean="0"/>
              <a:t>Caste system: priests/nobles&gt;commoners</a:t>
            </a:r>
          </a:p>
          <a:p>
            <a:pPr lvl="3"/>
            <a:r>
              <a:rPr lang="en-US" dirty="0" smtClean="0"/>
              <a:t>Highly warlike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7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Zealand and the Maori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Migration from Society Islands to New Zealand around 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Original migrants small in numbers, grow over time with additional migrations</a:t>
            </a:r>
          </a:p>
          <a:p>
            <a:pPr lvl="1"/>
            <a:r>
              <a:rPr lang="en-US" dirty="0" smtClean="0"/>
              <a:t>Maori adapt to environment (colder and harsher than Society Islands)</a:t>
            </a:r>
          </a:p>
          <a:p>
            <a:pPr lvl="1"/>
            <a:r>
              <a:rPr lang="en-US" dirty="0" smtClean="0"/>
              <a:t>Tribal military and priests hold power</a:t>
            </a:r>
          </a:p>
          <a:p>
            <a:pPr lvl="2"/>
            <a:r>
              <a:rPr lang="en-US" dirty="0" smtClean="0"/>
              <a:t>Slaves and prisoners of war</a:t>
            </a:r>
          </a:p>
          <a:p>
            <a:pPr lvl="1"/>
            <a:r>
              <a:rPr lang="en-US" dirty="0" smtClean="0"/>
              <a:t>Total isolation from the rest of Polynesia and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1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4 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could the political fragmentation of the Inca and Aztecs lead to an ease for European invasion?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did the societies of Hawai’i and the Maori develop so differently even though they originated in the same place?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were the factors that led to the transition from the post-classical to modern eras of world history?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 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the declining role of the caliphate affect politics, religion, and culture?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the decline of the caliphate affect the economics of the Middle East?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does Chinese internationalism suddenly stop?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factors led to the emergence of western Europe as a strong force in internationalism?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5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Module 2: The Rise of Western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62687"/>
            <a:ext cx="3913746" cy="55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32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of Feudal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Interaction with the East</a:t>
            </a:r>
          </a:p>
          <a:p>
            <a:pPr lvl="1"/>
            <a:r>
              <a:rPr lang="en-US" dirty="0" smtClean="0"/>
              <a:t>Mongols, China, Middle East, etc.</a:t>
            </a:r>
          </a:p>
          <a:p>
            <a:pPr lvl="1"/>
            <a:r>
              <a:rPr lang="en-US" dirty="0" smtClean="0"/>
              <a:t>Awed by bureaucracies</a:t>
            </a:r>
          </a:p>
          <a:p>
            <a:r>
              <a:rPr lang="en-US" dirty="0" smtClean="0"/>
              <a:t>Fall of feudal culture</a:t>
            </a:r>
          </a:p>
          <a:p>
            <a:pPr lvl="1"/>
            <a:r>
              <a:rPr lang="en-US" dirty="0" smtClean="0"/>
              <a:t>Church under attack</a:t>
            </a:r>
          </a:p>
          <a:p>
            <a:pPr lvl="1"/>
            <a:r>
              <a:rPr lang="en-US" dirty="0" smtClean="0"/>
              <a:t>Aristocratic lifestyle falters (jousting, rituals,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Famine</a:t>
            </a:r>
          </a:p>
          <a:p>
            <a:pPr lvl="1"/>
            <a:r>
              <a:rPr lang="en-US" dirty="0" smtClean="0"/>
              <a:t>No new agricultural technology</a:t>
            </a:r>
          </a:p>
          <a:p>
            <a:pPr lvl="1"/>
            <a:r>
              <a:rPr lang="en-US" dirty="0" smtClean="0"/>
              <a:t>Population greater than food supply</a:t>
            </a:r>
          </a:p>
          <a:p>
            <a:pPr lvl="1"/>
            <a:r>
              <a:rPr lang="en-US" dirty="0" smtClean="0"/>
              <a:t>Reduced disease resistance (1/3 population due to Black Death)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Modern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Strengthening of feudal monarchy</a:t>
            </a:r>
          </a:p>
          <a:p>
            <a:pPr lvl="1"/>
            <a:r>
              <a:rPr lang="en-US" dirty="0" smtClean="0"/>
              <a:t>Leads to more effective national/regional gov’ts</a:t>
            </a:r>
          </a:p>
          <a:p>
            <a:pPr lvl="2"/>
            <a:r>
              <a:rPr lang="en-US" dirty="0" smtClean="0"/>
              <a:t>Portugal and Spain</a:t>
            </a:r>
          </a:p>
          <a:p>
            <a:r>
              <a:rPr lang="en-US" dirty="0" smtClean="0"/>
              <a:t>Improvements in military technology (100-Yr War)</a:t>
            </a:r>
          </a:p>
          <a:p>
            <a:pPr lvl="1"/>
            <a:r>
              <a:rPr lang="en-US" dirty="0" smtClean="0"/>
              <a:t>Non-aristocratic, professional soldiers</a:t>
            </a:r>
          </a:p>
          <a:p>
            <a:r>
              <a:rPr lang="en-US" dirty="0" smtClean="0"/>
              <a:t>Growth of cities and urban society</a:t>
            </a:r>
          </a:p>
          <a:p>
            <a:pPr lvl="1"/>
            <a:r>
              <a:rPr lang="en-US" dirty="0" smtClean="0"/>
              <a:t>Commercialism</a:t>
            </a:r>
          </a:p>
          <a:p>
            <a:r>
              <a:rPr lang="en-US" dirty="0" smtClean="0"/>
              <a:t>Church and capitalism make peace</a:t>
            </a:r>
          </a:p>
          <a:p>
            <a:r>
              <a:rPr lang="en-US" dirty="0" smtClean="0"/>
              <a:t>Improvements in day-to-day technology</a:t>
            </a:r>
          </a:p>
          <a:p>
            <a:pPr lvl="1"/>
            <a:r>
              <a:rPr lang="en-US" dirty="0" smtClean="0"/>
              <a:t>Ironwork, timekeeping, etc.</a:t>
            </a:r>
          </a:p>
          <a:p>
            <a:r>
              <a:rPr lang="en-US" dirty="0" smtClean="0"/>
              <a:t>Imitation from the east</a:t>
            </a:r>
          </a:p>
          <a:p>
            <a:pPr lvl="1"/>
            <a:r>
              <a:rPr lang="en-US" dirty="0" smtClean="0"/>
              <a:t>Printing, compass, explosive powder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West in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Hunger for Asian luxuries</a:t>
            </a:r>
          </a:p>
          <a:p>
            <a:pPr lvl="1"/>
            <a:r>
              <a:rPr lang="en-US" dirty="0" smtClean="0"/>
              <a:t>Spices, silks, sugar, perfumes, jewels, precious metals</a:t>
            </a:r>
          </a:p>
          <a:p>
            <a:pPr lvl="2"/>
            <a:r>
              <a:rPr lang="en-US" dirty="0" smtClean="0"/>
              <a:t>Europe only has crude goods to offer (wool, tin, copper, honey, salt) leading to unfavorable balance of trade</a:t>
            </a:r>
          </a:p>
          <a:p>
            <a:r>
              <a:rPr lang="en-US" dirty="0" smtClean="0"/>
              <a:t>Europe with limited gold supply, threatens collapse</a:t>
            </a:r>
          </a:p>
          <a:p>
            <a:r>
              <a:rPr lang="en-US" dirty="0" smtClean="0"/>
              <a:t>Fears of threat from Muslim traders (esp. Egypt)</a:t>
            </a:r>
          </a:p>
          <a:p>
            <a:pPr lvl="1"/>
            <a:r>
              <a:rPr lang="en-US" dirty="0" smtClean="0"/>
              <a:t>Muslims act as intermediaries between Europeans and Asia</a:t>
            </a:r>
          </a:p>
          <a:p>
            <a:pPr lvl="2"/>
            <a:r>
              <a:rPr lang="en-US" dirty="0" smtClean="0"/>
              <a:t>No western-controlled ports in eastern Mediterranean</a:t>
            </a:r>
          </a:p>
          <a:p>
            <a:pPr lvl="1"/>
            <a:r>
              <a:rPr lang="en-US" dirty="0" smtClean="0"/>
              <a:t>Begin searching for a bypass to the east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354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1441</Words>
  <Application>Microsoft Office PowerPoint</Application>
  <PresentationFormat>On-screen Show (4:3)</PresentationFormat>
  <Paragraphs>206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Transition to a Westernized World</vt:lpstr>
      <vt:lpstr>Module 1: The East</vt:lpstr>
      <vt:lpstr>Decline of the Middle East</vt:lpstr>
      <vt:lpstr>Ming China</vt:lpstr>
      <vt:lpstr>Module 1 Reflection Questions</vt:lpstr>
      <vt:lpstr>Module 2: The Rise of Western Europe</vt:lpstr>
      <vt:lpstr>The Fall of Feudal Europe</vt:lpstr>
      <vt:lpstr>Rise of Modern Europe</vt:lpstr>
      <vt:lpstr>The West in the World</vt:lpstr>
      <vt:lpstr>The Renaissance</vt:lpstr>
      <vt:lpstr>Renaissance Art</vt:lpstr>
      <vt:lpstr>PowerPoint Presentation</vt:lpstr>
      <vt:lpstr>PowerPoint Presentation</vt:lpstr>
      <vt:lpstr>Leonardo da Vinci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Raphael</vt:lpstr>
      <vt:lpstr>PowerPoint Presentation</vt:lpstr>
      <vt:lpstr>PowerPoint Presentation</vt:lpstr>
      <vt:lpstr>PowerPoint Presentation</vt:lpstr>
      <vt:lpstr>Michelangelo</vt:lpstr>
      <vt:lpstr>PowerPoint Presentation</vt:lpstr>
      <vt:lpstr>PowerPoint Presentation</vt:lpstr>
      <vt:lpstr>PowerPoint Presentation</vt:lpstr>
      <vt:lpstr>Northern Renaissance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Theocratic Spain</vt:lpstr>
      <vt:lpstr>Module 2 Reflection Questions</vt:lpstr>
      <vt:lpstr>Module 3: Early Expansion</vt:lpstr>
      <vt:lpstr>Early Exploration</vt:lpstr>
      <vt:lpstr>Colonization and Imperialism</vt:lpstr>
      <vt:lpstr>Module 3 Reflection Questions</vt:lpstr>
      <vt:lpstr>Module 4:  Outside of the East and West</vt:lpstr>
      <vt:lpstr>The Americas on the Eve of Invasion</vt:lpstr>
      <vt:lpstr>Hawai’i</vt:lpstr>
      <vt:lpstr>New Zealand and the Maori</vt:lpstr>
      <vt:lpstr>Module 4 Reflection Questions</vt:lpstr>
    </vt:vector>
  </TitlesOfParts>
  <Company>Guilford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to a Westernized World</dc:title>
  <dc:creator>Kiste, Andrew</dc:creator>
  <cp:lastModifiedBy>Kiste, Andrew</cp:lastModifiedBy>
  <cp:revision>17</cp:revision>
  <dcterms:created xsi:type="dcterms:W3CDTF">2014-12-01T18:38:43Z</dcterms:created>
  <dcterms:modified xsi:type="dcterms:W3CDTF">2014-12-02T21:04:12Z</dcterms:modified>
</cp:coreProperties>
</file>